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94" r:id="rId14"/>
    <p:sldId id="268" r:id="rId15"/>
    <p:sldId id="269" r:id="rId16"/>
    <p:sldId id="295" r:id="rId17"/>
    <p:sldId id="296" r:id="rId18"/>
    <p:sldId id="270" r:id="rId19"/>
    <p:sldId id="271" r:id="rId20"/>
    <p:sldId id="272" r:id="rId21"/>
    <p:sldId id="273" r:id="rId22"/>
    <p:sldId id="274" r:id="rId23"/>
    <p:sldId id="297"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18288000" cy="10287000"/>
  <p:notesSz cx="6858000" cy="9144000"/>
  <p:embeddedFontLst>
    <p:embeddedFont>
      <p:font typeface="Archivo Black" panose="020B0604020202020204" charset="-94"/>
      <p:regular r:id="rId44"/>
    </p:embeddedFont>
    <p:embeddedFont>
      <p:font typeface="Be Vietnam" panose="020B0604020202020204" charset="-94"/>
      <p:regular r:id="rId45"/>
    </p:embeddedFont>
    <p:embeddedFont>
      <p:font typeface="Be Vietnam Ultra-Bold" panose="020B0604020202020204" charset="-94"/>
      <p:regular r:id="rId46"/>
    </p:embeddedFont>
    <p:embeddedFont>
      <p:font typeface="Calibri" panose="020F0502020204030204" pitchFamily="34" charset="0"/>
      <p:regular r:id="rId47"/>
      <p:bold r:id="rId48"/>
      <p:italic r:id="rId49"/>
      <p:boldItalic r:id="rId50"/>
    </p:embeddedFont>
    <p:embeddedFont>
      <p:font typeface="HK Grotesk" panose="020B0604020202020204" charset="-94"/>
      <p:regular r:id="rId51"/>
    </p:embeddedFont>
    <p:embeddedFont>
      <p:font typeface="HK Grotesk Bold" panose="020B0604020202020204" charset="-94"/>
      <p:regular r:id="rId52"/>
    </p:embeddedFont>
    <p:embeddedFont>
      <p:font typeface="HK Grotesk Semi-Bold" panose="020B0604020202020204" charset="-94"/>
      <p:regular r:id="rId53"/>
    </p:embeddedFont>
    <p:embeddedFont>
      <p:font typeface="HK Grotesk Semi-Bold Italics" panose="020B0604020202020204" charset="-94"/>
      <p:regular r:id="rId54"/>
    </p:embeddedFont>
    <p:embeddedFont>
      <p:font typeface="Merriweather" panose="00000500000000000000" pitchFamily="2" charset="-94"/>
      <p:regular r:id="rId55"/>
      <p:bold r:id="rId56"/>
      <p:italic r:id="rId57"/>
      <p:bold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hyperlink" Target="https://www.youtube.com/watch?v=gkGa6WZpcQ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7.xml"/><Relationship Id="rId1" Type="http://schemas.openxmlformats.org/officeDocument/2006/relationships/video" Target="https://www.youtube.com/watch?v=gkGa6WZpcQg" TargetMode="Externa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hyperlink" Target="https://create.kahoot.it/details/eaa1f5f5-d5d9-4fe1-98ec-611240ba9f47"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7440996" y="3905250"/>
            <a:ext cx="10190741" cy="1238250"/>
          </a:xfrm>
          <a:prstGeom prst="rect">
            <a:avLst/>
          </a:prstGeom>
        </p:spPr>
        <p:txBody>
          <a:bodyPr lIns="0" tIns="0" rIns="0" bIns="0" rtlCol="0" anchor="t">
            <a:spAutoFit/>
          </a:bodyPr>
          <a:lstStyle/>
          <a:p>
            <a:pPr algn="l">
              <a:lnSpc>
                <a:spcPts val="9777"/>
              </a:lnSpc>
            </a:pPr>
            <a:r>
              <a:rPr lang="en-US" sz="8148">
                <a:solidFill>
                  <a:srgbClr val="A62B2D"/>
                </a:solidFill>
                <a:latin typeface="Archivo Black"/>
              </a:rPr>
              <a:t>Yapay Zekâ</a:t>
            </a:r>
          </a:p>
        </p:txBody>
      </p:sp>
      <p:grpSp>
        <p:nvGrpSpPr>
          <p:cNvPr id="4" name="Group 4"/>
          <p:cNvGrpSpPr/>
          <p:nvPr/>
        </p:nvGrpSpPr>
        <p:grpSpPr>
          <a:xfrm>
            <a:off x="1028700" y="2346719"/>
            <a:ext cx="5593562" cy="559356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326717" y="357269"/>
            <a:ext cx="10970618"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1.2. Zeki Optimizasyon Kavramı</a:t>
            </a:r>
          </a:p>
        </p:txBody>
      </p:sp>
      <p:sp>
        <p:nvSpPr>
          <p:cNvPr id="3" name="TextBox 3"/>
          <p:cNvSpPr txBox="1"/>
          <p:nvPr/>
        </p:nvSpPr>
        <p:spPr>
          <a:xfrm>
            <a:off x="1028700" y="1684156"/>
            <a:ext cx="16230600" cy="6057488"/>
          </a:xfrm>
          <a:prstGeom prst="rect">
            <a:avLst/>
          </a:prstGeom>
        </p:spPr>
        <p:txBody>
          <a:bodyPr lIns="0" tIns="0" rIns="0" bIns="0" rtlCol="0" anchor="t">
            <a:spAutoFit/>
          </a:bodyPr>
          <a:lstStyle/>
          <a:p>
            <a:pPr marL="570237" lvl="1" indent="-285118" algn="l">
              <a:lnSpc>
                <a:spcPts val="3697"/>
              </a:lnSpc>
              <a:buFont typeface="Arial"/>
              <a:buChar char="•"/>
            </a:pPr>
            <a:r>
              <a:rPr lang="en-US" sz="2641">
                <a:solidFill>
                  <a:srgbClr val="000000"/>
                </a:solidFill>
                <a:latin typeface="HK Grotesk"/>
              </a:rPr>
              <a:t>Problemle bağlantılı olarak N sayıda etmen rastgele hareketlerle problem modeline (denkleme / fonksiyona) konulacak değerler türetmekte ve her bir etmenin hesapladığı nihai değerlerle en uygun (en küçük / minimum ya da en büyük / maksimum) sonucu veren değerler tespit edilmektedir.</a:t>
            </a:r>
          </a:p>
          <a:p>
            <a:pPr algn="l">
              <a:lnSpc>
                <a:spcPts val="3697"/>
              </a:lnSpc>
            </a:pPr>
            <a:endParaRPr lang="en-US" sz="2641">
              <a:solidFill>
                <a:srgbClr val="000000"/>
              </a:solidFill>
              <a:latin typeface="HK Grotesk"/>
            </a:endParaRPr>
          </a:p>
          <a:p>
            <a:pPr marL="570237" lvl="1" indent="-285118" algn="l">
              <a:lnSpc>
                <a:spcPts val="3697"/>
              </a:lnSpc>
              <a:buFont typeface="Arial"/>
              <a:buChar char="•"/>
            </a:pPr>
            <a:r>
              <a:rPr lang="en-US" sz="2641">
                <a:solidFill>
                  <a:srgbClr val="000000"/>
                </a:solidFill>
                <a:latin typeface="HK Grotesk"/>
              </a:rPr>
              <a:t>N adet etmen arasında belli bir aşamada en uygun değeri verene diğerleri sayısal olarak yaklaştırılmaya çalışılmakta, bu süreç belli bir döngü sayısı boyunca işletilmektedir.</a:t>
            </a:r>
          </a:p>
          <a:p>
            <a:pPr algn="l">
              <a:lnSpc>
                <a:spcPts val="3697"/>
              </a:lnSpc>
            </a:pPr>
            <a:endParaRPr lang="en-US" sz="2641">
              <a:solidFill>
                <a:srgbClr val="000000"/>
              </a:solidFill>
              <a:latin typeface="HK Grotesk"/>
            </a:endParaRPr>
          </a:p>
          <a:p>
            <a:pPr marL="570237" lvl="1" indent="-285118" algn="l">
              <a:lnSpc>
                <a:spcPts val="3697"/>
              </a:lnSpc>
              <a:buFont typeface="Arial"/>
              <a:buChar char="•"/>
            </a:pPr>
            <a:r>
              <a:rPr lang="en-US" sz="2641">
                <a:solidFill>
                  <a:srgbClr val="000000"/>
                </a:solidFill>
                <a:latin typeface="HK Grotesk"/>
              </a:rPr>
              <a:t>Zeki optimizasyonu sağlamak için farklı matematiksel mekanizmalarla tasarlanan ve doğadaki canlılardan (kuşlar, böcekler…vs.), insan topluluklarından ve hatta dinamik olgulardan (mevsimsel değişimler, fizik kanunlarıyla bağlantılı olaylar, çiçek tozlaşması, akarsuların akışı…vs.) esinlenen, bilinmeyen değerleri arama yolunda kendi iç farklılıklarını içeren algoritmalar tasarlanabilmektedir. Farklı algoritmalarda N adet çözüm unsurlarını tarif etmek için algoritma esin kaynağına göre parçacık, birey, arı, karınca gibi isimler kullanılabilmektedir.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4740923" y="4370060"/>
            <a:ext cx="8806153" cy="3621886"/>
          </a:xfrm>
          <a:custGeom>
            <a:avLst/>
            <a:gdLst/>
            <a:ahLst/>
            <a:cxnLst/>
            <a:rect l="l" t="t" r="r" b="b"/>
            <a:pathLst>
              <a:path w="8806153" h="3621886">
                <a:moveTo>
                  <a:pt x="0" y="0"/>
                </a:moveTo>
                <a:lnTo>
                  <a:pt x="8806154" y="0"/>
                </a:lnTo>
                <a:lnTo>
                  <a:pt x="8806154" y="3621886"/>
                </a:lnTo>
                <a:lnTo>
                  <a:pt x="0" y="3621886"/>
                </a:lnTo>
                <a:lnTo>
                  <a:pt x="0" y="0"/>
                </a:lnTo>
                <a:close/>
              </a:path>
            </a:pathLst>
          </a:custGeom>
          <a:blipFill>
            <a:blip r:embed="rId2"/>
            <a:stretch>
              <a:fillRect/>
            </a:stretch>
          </a:blipFill>
        </p:spPr>
      </p:sp>
      <p:sp>
        <p:nvSpPr>
          <p:cNvPr id="3" name="TextBox 3"/>
          <p:cNvSpPr txBox="1"/>
          <p:nvPr/>
        </p:nvSpPr>
        <p:spPr>
          <a:xfrm>
            <a:off x="326717" y="357269"/>
            <a:ext cx="10970618"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1.2. Zeki Optimizasyon Kavramı</a:t>
            </a:r>
          </a:p>
        </p:txBody>
      </p:sp>
      <p:sp>
        <p:nvSpPr>
          <p:cNvPr id="4" name="TextBox 4"/>
          <p:cNvSpPr txBox="1"/>
          <p:nvPr/>
        </p:nvSpPr>
        <p:spPr>
          <a:xfrm>
            <a:off x="1028700" y="1804187"/>
            <a:ext cx="16230600" cy="2790413"/>
          </a:xfrm>
          <a:prstGeom prst="rect">
            <a:avLst/>
          </a:prstGeom>
        </p:spPr>
        <p:txBody>
          <a:bodyPr lIns="0" tIns="0" rIns="0" bIns="0" rtlCol="0" anchor="t">
            <a:spAutoFit/>
          </a:bodyPr>
          <a:lstStyle/>
          <a:p>
            <a:pPr algn="l">
              <a:lnSpc>
                <a:spcPts val="3697"/>
              </a:lnSpc>
            </a:pPr>
            <a:r>
              <a:rPr lang="en-US" sz="2641">
                <a:solidFill>
                  <a:srgbClr val="000000"/>
                </a:solidFill>
                <a:latin typeface="HK Grotesk"/>
              </a:rPr>
              <a:t>Optimizasyon içerisinde tasarlanan modeller görsel olarak incelendiğinde Şekil 7.1’dekine benzer bir çözüm süreci elde edilmiş olmaktadır. Şekilde görüldüğü gibi, bulunmaya çalışılan en uygun düşük değeri bulmak soldan sağa doğru belli bir süreci gerekli kılmaktadır. Bu sırada istenilen değere ulaşma sırasında çeşitli engeller ve yanlış tespitlerde bulunmak da olasıdır. Bu nedenle zeki optimizasyon garanti çözüm sunmayan, ancak mümkün olduğunca etkili çözümlerle gerçek hayattaki problemlere başarılı sonuçlar üreten algoritmalar içermektedir.</a:t>
            </a:r>
          </a:p>
        </p:txBody>
      </p:sp>
      <p:sp>
        <p:nvSpPr>
          <p:cNvPr id="5" name="TextBox 5"/>
          <p:cNvSpPr txBox="1"/>
          <p:nvPr/>
        </p:nvSpPr>
        <p:spPr>
          <a:xfrm>
            <a:off x="3680520" y="8148398"/>
            <a:ext cx="10926961" cy="4222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Şekil 7.1. Görsel olarak tipik bir optimizasyon süreci (Web Kaynağı 7.1)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326717" y="357269"/>
            <a:ext cx="10970618"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1.3. Genetik Algoritma ile Zeki Optimizasyon</a:t>
            </a:r>
          </a:p>
        </p:txBody>
      </p:sp>
      <p:sp>
        <p:nvSpPr>
          <p:cNvPr id="3" name="TextBox 3"/>
          <p:cNvSpPr txBox="1"/>
          <p:nvPr/>
        </p:nvSpPr>
        <p:spPr>
          <a:xfrm>
            <a:off x="1028700" y="1104900"/>
            <a:ext cx="16230600" cy="9036705"/>
          </a:xfrm>
          <a:prstGeom prst="rect">
            <a:avLst/>
          </a:prstGeom>
        </p:spPr>
        <p:txBody>
          <a:bodyPr lIns="0" tIns="0" rIns="0" bIns="0" rtlCol="0" anchor="t">
            <a:spAutoFit/>
          </a:bodyPr>
          <a:lstStyle/>
          <a:p>
            <a:pPr algn="l">
              <a:lnSpc>
                <a:spcPts val="3697"/>
              </a:lnSpc>
            </a:pPr>
            <a:r>
              <a:rPr lang="en-US" sz="2641" dirty="0">
                <a:solidFill>
                  <a:srgbClr val="000000"/>
                </a:solidFill>
                <a:latin typeface="HK Grotesk"/>
              </a:rPr>
              <a:t>Zeki </a:t>
            </a:r>
            <a:r>
              <a:rPr lang="en-US" sz="2641" dirty="0" err="1">
                <a:solidFill>
                  <a:srgbClr val="000000"/>
                </a:solidFill>
                <a:latin typeface="HK Grotesk"/>
              </a:rPr>
              <a:t>optimizasyon</a:t>
            </a:r>
            <a:r>
              <a:rPr lang="en-US" sz="2641" dirty="0">
                <a:solidFill>
                  <a:srgbClr val="000000"/>
                </a:solidFill>
                <a:latin typeface="HK Grotesk"/>
              </a:rPr>
              <a:t> </a:t>
            </a:r>
            <a:r>
              <a:rPr lang="en-US" sz="2641" dirty="0" err="1">
                <a:solidFill>
                  <a:srgbClr val="000000"/>
                </a:solidFill>
                <a:latin typeface="HK Grotesk"/>
              </a:rPr>
              <a:t>konusunda</a:t>
            </a:r>
            <a:r>
              <a:rPr lang="en-US" sz="2641" dirty="0">
                <a:solidFill>
                  <a:srgbClr val="000000"/>
                </a:solidFill>
                <a:latin typeface="HK Grotesk"/>
              </a:rPr>
              <a:t> </a:t>
            </a:r>
            <a:r>
              <a:rPr lang="en-US" sz="2641" dirty="0" err="1">
                <a:solidFill>
                  <a:srgbClr val="000000"/>
                </a:solidFill>
                <a:latin typeface="HK Grotesk"/>
              </a:rPr>
              <a:t>yüzlerce</a:t>
            </a:r>
            <a:r>
              <a:rPr lang="en-US" sz="2641" dirty="0">
                <a:solidFill>
                  <a:srgbClr val="000000"/>
                </a:solidFill>
                <a:latin typeface="HK Grotesk"/>
              </a:rPr>
              <a:t> </a:t>
            </a:r>
            <a:r>
              <a:rPr lang="en-US" sz="2641" dirty="0" err="1">
                <a:solidFill>
                  <a:srgbClr val="000000"/>
                </a:solidFill>
                <a:latin typeface="HK Grotesk"/>
              </a:rPr>
              <a:t>algoritma</a:t>
            </a:r>
            <a:r>
              <a:rPr lang="en-US" sz="2641" dirty="0">
                <a:solidFill>
                  <a:srgbClr val="000000"/>
                </a:solidFill>
                <a:latin typeface="HK Grotesk"/>
              </a:rPr>
              <a:t> </a:t>
            </a:r>
            <a:r>
              <a:rPr lang="en-US" sz="2641" dirty="0" err="1">
                <a:solidFill>
                  <a:srgbClr val="000000"/>
                </a:solidFill>
                <a:latin typeface="HK Grotesk"/>
              </a:rPr>
              <a:t>bulunmaktadır</a:t>
            </a:r>
            <a:r>
              <a:rPr lang="en-US" sz="2641" dirty="0">
                <a:solidFill>
                  <a:srgbClr val="000000"/>
                </a:solidFill>
                <a:latin typeface="HK Grotesk"/>
              </a:rPr>
              <a:t>. </a:t>
            </a:r>
            <a:r>
              <a:rPr lang="en-US" sz="2641" dirty="0" err="1">
                <a:solidFill>
                  <a:srgbClr val="000000"/>
                </a:solidFill>
                <a:latin typeface="HK Grotesk"/>
              </a:rPr>
              <a:t>Ancak</a:t>
            </a:r>
            <a:r>
              <a:rPr lang="en-US" sz="2641" dirty="0">
                <a:solidFill>
                  <a:srgbClr val="000000"/>
                </a:solidFill>
                <a:latin typeface="HK Grotesk"/>
              </a:rPr>
              <a:t> </a:t>
            </a:r>
            <a:r>
              <a:rPr lang="en-US" sz="2641" dirty="0" err="1">
                <a:solidFill>
                  <a:srgbClr val="000000"/>
                </a:solidFill>
                <a:latin typeface="HK Grotesk"/>
              </a:rPr>
              <a:t>bunlardan</a:t>
            </a:r>
            <a:r>
              <a:rPr lang="en-US" sz="2641" dirty="0">
                <a:solidFill>
                  <a:srgbClr val="000000"/>
                </a:solidFill>
                <a:latin typeface="HK Grotesk"/>
              </a:rPr>
              <a:t> </a:t>
            </a:r>
            <a:r>
              <a:rPr lang="en-US" sz="2641" dirty="0" err="1">
                <a:solidFill>
                  <a:srgbClr val="000000"/>
                </a:solidFill>
                <a:latin typeface="HK Grotesk"/>
              </a:rPr>
              <a:t>bazıları</a:t>
            </a:r>
            <a:r>
              <a:rPr lang="en-US" sz="2641" dirty="0">
                <a:solidFill>
                  <a:srgbClr val="000000"/>
                </a:solidFill>
                <a:latin typeface="HK Grotesk"/>
              </a:rPr>
              <a:t> </a:t>
            </a:r>
            <a:r>
              <a:rPr lang="en-US" sz="2641" dirty="0" err="1">
                <a:solidFill>
                  <a:srgbClr val="000000"/>
                </a:solidFill>
                <a:latin typeface="HK Grotesk"/>
              </a:rPr>
              <a:t>konuyu</a:t>
            </a:r>
            <a:r>
              <a:rPr lang="en-US" sz="2641" dirty="0">
                <a:solidFill>
                  <a:srgbClr val="000000"/>
                </a:solidFill>
                <a:latin typeface="HK Grotesk"/>
              </a:rPr>
              <a:t> </a:t>
            </a:r>
            <a:r>
              <a:rPr lang="en-US" sz="2641" dirty="0" err="1">
                <a:solidFill>
                  <a:srgbClr val="000000"/>
                </a:solidFill>
                <a:latin typeface="HK Grotesk"/>
              </a:rPr>
              <a:t>anlamak</a:t>
            </a:r>
            <a:r>
              <a:rPr lang="en-US" sz="2641" dirty="0">
                <a:solidFill>
                  <a:srgbClr val="000000"/>
                </a:solidFill>
                <a:latin typeface="HK Grotesk"/>
              </a:rPr>
              <a:t> </a:t>
            </a:r>
            <a:r>
              <a:rPr lang="en-US" sz="2641" dirty="0" err="1">
                <a:solidFill>
                  <a:srgbClr val="000000"/>
                </a:solidFill>
                <a:latin typeface="HK Grotesk"/>
              </a:rPr>
              <a:t>ve</a:t>
            </a:r>
            <a:r>
              <a:rPr lang="en-US" sz="2641" dirty="0">
                <a:solidFill>
                  <a:srgbClr val="000000"/>
                </a:solidFill>
                <a:latin typeface="HK Grotesk"/>
              </a:rPr>
              <a:t> </a:t>
            </a:r>
            <a:r>
              <a:rPr lang="en-US" sz="2641" dirty="0" err="1">
                <a:solidFill>
                  <a:srgbClr val="000000"/>
                </a:solidFill>
                <a:latin typeface="HK Grotesk"/>
              </a:rPr>
              <a:t>başlangıç</a:t>
            </a:r>
            <a:r>
              <a:rPr lang="en-US" sz="2641" dirty="0">
                <a:solidFill>
                  <a:srgbClr val="000000"/>
                </a:solidFill>
                <a:latin typeface="HK Grotesk"/>
              </a:rPr>
              <a:t> </a:t>
            </a:r>
            <a:r>
              <a:rPr lang="en-US" sz="2641" dirty="0" err="1">
                <a:solidFill>
                  <a:srgbClr val="000000"/>
                </a:solidFill>
                <a:latin typeface="HK Grotesk"/>
              </a:rPr>
              <a:t>için</a:t>
            </a:r>
            <a:r>
              <a:rPr lang="en-US" sz="2641" dirty="0">
                <a:solidFill>
                  <a:srgbClr val="000000"/>
                </a:solidFill>
                <a:latin typeface="HK Grotesk"/>
              </a:rPr>
              <a:t> </a:t>
            </a:r>
            <a:r>
              <a:rPr lang="en-US" sz="2641" dirty="0" err="1">
                <a:solidFill>
                  <a:srgbClr val="000000"/>
                </a:solidFill>
                <a:latin typeface="HK Grotesk"/>
              </a:rPr>
              <a:t>daha</a:t>
            </a:r>
            <a:r>
              <a:rPr lang="en-US" sz="2641" dirty="0">
                <a:solidFill>
                  <a:srgbClr val="000000"/>
                </a:solidFill>
                <a:latin typeface="HK Grotesk"/>
              </a:rPr>
              <a:t> </a:t>
            </a:r>
            <a:r>
              <a:rPr lang="en-US" sz="2641" dirty="0" err="1">
                <a:solidFill>
                  <a:srgbClr val="000000"/>
                </a:solidFill>
                <a:latin typeface="HK Grotesk"/>
              </a:rPr>
              <a:t>idealdir</a:t>
            </a:r>
            <a:r>
              <a:rPr lang="en-US" sz="2641" dirty="0">
                <a:solidFill>
                  <a:srgbClr val="000000"/>
                </a:solidFill>
                <a:latin typeface="HK Grotesk"/>
              </a:rPr>
              <a:t>. </a:t>
            </a:r>
            <a:r>
              <a:rPr lang="en-US" sz="2641" dirty="0" err="1">
                <a:solidFill>
                  <a:srgbClr val="000000"/>
                </a:solidFill>
                <a:latin typeface="HK Grotesk"/>
              </a:rPr>
              <a:t>Genetik</a:t>
            </a:r>
            <a:r>
              <a:rPr lang="en-US" sz="2641" dirty="0">
                <a:solidFill>
                  <a:srgbClr val="000000"/>
                </a:solidFill>
                <a:latin typeface="HK Grotesk"/>
              </a:rPr>
              <a:t> </a:t>
            </a:r>
            <a:r>
              <a:rPr lang="en-US" sz="2641" dirty="0" err="1">
                <a:solidFill>
                  <a:srgbClr val="000000"/>
                </a:solidFill>
                <a:latin typeface="HK Grotesk"/>
              </a:rPr>
              <a:t>Algoritma</a:t>
            </a:r>
            <a:r>
              <a:rPr lang="en-US" sz="2641" dirty="0">
                <a:solidFill>
                  <a:srgbClr val="000000"/>
                </a:solidFill>
                <a:latin typeface="HK Grotesk"/>
              </a:rPr>
              <a:t> da </a:t>
            </a:r>
            <a:r>
              <a:rPr lang="en-US" sz="2641" dirty="0" err="1">
                <a:solidFill>
                  <a:srgbClr val="000000"/>
                </a:solidFill>
                <a:latin typeface="HK Grotesk"/>
              </a:rPr>
              <a:t>yapısı</a:t>
            </a:r>
            <a:r>
              <a:rPr lang="en-US" sz="2641" dirty="0">
                <a:solidFill>
                  <a:srgbClr val="000000"/>
                </a:solidFill>
                <a:latin typeface="HK Grotesk"/>
              </a:rPr>
              <a:t> </a:t>
            </a:r>
            <a:r>
              <a:rPr lang="en-US" sz="2641" dirty="0" err="1">
                <a:solidFill>
                  <a:srgbClr val="000000"/>
                </a:solidFill>
                <a:latin typeface="HK Grotesk"/>
              </a:rPr>
              <a:t>itibariyle</a:t>
            </a:r>
            <a:r>
              <a:rPr lang="en-US" sz="2641" dirty="0">
                <a:solidFill>
                  <a:srgbClr val="000000"/>
                </a:solidFill>
                <a:latin typeface="HK Grotesk"/>
              </a:rPr>
              <a:t> buna </a:t>
            </a:r>
            <a:r>
              <a:rPr lang="en-US" sz="2641" dirty="0" err="1">
                <a:solidFill>
                  <a:srgbClr val="000000"/>
                </a:solidFill>
                <a:latin typeface="HK Grotesk"/>
              </a:rPr>
              <a:t>en</a:t>
            </a:r>
            <a:r>
              <a:rPr lang="en-US" sz="2641" dirty="0">
                <a:solidFill>
                  <a:srgbClr val="000000"/>
                </a:solidFill>
                <a:latin typeface="HK Grotesk"/>
              </a:rPr>
              <a:t> </a:t>
            </a:r>
            <a:r>
              <a:rPr lang="en-US" sz="2641" dirty="0" err="1">
                <a:solidFill>
                  <a:srgbClr val="000000"/>
                </a:solidFill>
                <a:latin typeface="HK Grotesk"/>
              </a:rPr>
              <a:t>uygun</a:t>
            </a:r>
            <a:r>
              <a:rPr lang="en-US" sz="2641" dirty="0">
                <a:solidFill>
                  <a:srgbClr val="000000"/>
                </a:solidFill>
                <a:latin typeface="HK Grotesk"/>
              </a:rPr>
              <a:t> </a:t>
            </a:r>
            <a:r>
              <a:rPr lang="en-US" sz="2641" dirty="0" err="1">
                <a:solidFill>
                  <a:srgbClr val="000000"/>
                </a:solidFill>
                <a:latin typeface="HK Grotesk"/>
              </a:rPr>
              <a:t>algoritmalardan</a:t>
            </a:r>
            <a:r>
              <a:rPr lang="en-US" sz="2641" dirty="0">
                <a:solidFill>
                  <a:srgbClr val="000000"/>
                </a:solidFill>
                <a:latin typeface="HK Grotesk"/>
              </a:rPr>
              <a:t> </a:t>
            </a:r>
            <a:r>
              <a:rPr lang="en-US" sz="2641" dirty="0" err="1">
                <a:solidFill>
                  <a:srgbClr val="000000"/>
                </a:solidFill>
                <a:latin typeface="HK Grotesk"/>
              </a:rPr>
              <a:t>biridir</a:t>
            </a:r>
            <a:r>
              <a:rPr lang="en-US" sz="2641" dirty="0">
                <a:solidFill>
                  <a:srgbClr val="000000"/>
                </a:solidFill>
                <a:latin typeface="HK Grotesk"/>
              </a:rPr>
              <a:t>. </a:t>
            </a:r>
            <a:r>
              <a:rPr lang="en-US" sz="2641" dirty="0" err="1">
                <a:solidFill>
                  <a:srgbClr val="000000"/>
                </a:solidFill>
                <a:latin typeface="HK Grotesk"/>
              </a:rPr>
              <a:t>Genetik</a:t>
            </a:r>
            <a:r>
              <a:rPr lang="en-US" sz="2641" dirty="0">
                <a:solidFill>
                  <a:srgbClr val="000000"/>
                </a:solidFill>
                <a:latin typeface="HK Grotesk"/>
              </a:rPr>
              <a:t> </a:t>
            </a:r>
            <a:r>
              <a:rPr lang="en-US" sz="2641" dirty="0" err="1">
                <a:solidFill>
                  <a:srgbClr val="000000"/>
                </a:solidFill>
                <a:latin typeface="HK Grotesk"/>
              </a:rPr>
              <a:t>Algoritma</a:t>
            </a:r>
            <a:r>
              <a:rPr lang="en-US" sz="2641" dirty="0">
                <a:solidFill>
                  <a:srgbClr val="000000"/>
                </a:solidFill>
                <a:latin typeface="HK Grotesk"/>
              </a:rPr>
              <a:t>, </a:t>
            </a:r>
            <a:r>
              <a:rPr lang="en-US" sz="2641" dirty="0" err="1">
                <a:solidFill>
                  <a:srgbClr val="000000"/>
                </a:solidFill>
                <a:latin typeface="HK Grotesk"/>
              </a:rPr>
              <a:t>güçlü</a:t>
            </a:r>
            <a:r>
              <a:rPr lang="en-US" sz="2641" dirty="0">
                <a:solidFill>
                  <a:srgbClr val="000000"/>
                </a:solidFill>
                <a:latin typeface="HK Grotesk"/>
              </a:rPr>
              <a:t> </a:t>
            </a:r>
            <a:r>
              <a:rPr lang="en-US" sz="2641" dirty="0" err="1">
                <a:solidFill>
                  <a:srgbClr val="000000"/>
                </a:solidFill>
                <a:latin typeface="HK Grotesk"/>
              </a:rPr>
              <a:t>ve</a:t>
            </a:r>
            <a:r>
              <a:rPr lang="en-US" sz="2641" dirty="0">
                <a:solidFill>
                  <a:srgbClr val="000000"/>
                </a:solidFill>
                <a:latin typeface="HK Grotesk"/>
              </a:rPr>
              <a:t> </a:t>
            </a:r>
            <a:r>
              <a:rPr lang="en-US" sz="2641" dirty="0" err="1">
                <a:solidFill>
                  <a:srgbClr val="000000"/>
                </a:solidFill>
                <a:latin typeface="HK Grotesk"/>
              </a:rPr>
              <a:t>başarılı</a:t>
            </a:r>
            <a:r>
              <a:rPr lang="en-US" sz="2641" dirty="0">
                <a:solidFill>
                  <a:srgbClr val="000000"/>
                </a:solidFill>
                <a:latin typeface="HK Grotesk"/>
              </a:rPr>
              <a:t> </a:t>
            </a:r>
            <a:r>
              <a:rPr lang="en-US" sz="2641" dirty="0" err="1">
                <a:solidFill>
                  <a:srgbClr val="000000"/>
                </a:solidFill>
                <a:latin typeface="HK Grotesk"/>
              </a:rPr>
              <a:t>olan</a:t>
            </a:r>
            <a:r>
              <a:rPr lang="en-US" sz="2641" dirty="0">
                <a:solidFill>
                  <a:srgbClr val="000000"/>
                </a:solidFill>
                <a:latin typeface="HK Grotesk"/>
              </a:rPr>
              <a:t> </a:t>
            </a:r>
            <a:r>
              <a:rPr lang="en-US" sz="2641" dirty="0" err="1">
                <a:solidFill>
                  <a:srgbClr val="000000"/>
                </a:solidFill>
                <a:latin typeface="HK Grotesk"/>
              </a:rPr>
              <a:t>çözüm</a:t>
            </a:r>
            <a:r>
              <a:rPr lang="en-US" sz="2641" dirty="0">
                <a:solidFill>
                  <a:srgbClr val="000000"/>
                </a:solidFill>
                <a:latin typeface="HK Grotesk"/>
              </a:rPr>
              <a:t> </a:t>
            </a:r>
            <a:r>
              <a:rPr lang="en-US" sz="2641" dirty="0" err="1">
                <a:solidFill>
                  <a:srgbClr val="000000"/>
                </a:solidFill>
                <a:latin typeface="HK Grotesk"/>
              </a:rPr>
              <a:t>unsurlarının</a:t>
            </a:r>
            <a:r>
              <a:rPr lang="en-US" sz="2641" dirty="0">
                <a:solidFill>
                  <a:srgbClr val="000000"/>
                </a:solidFill>
                <a:latin typeface="HK Grotesk"/>
              </a:rPr>
              <a:t> </a:t>
            </a:r>
            <a:r>
              <a:rPr lang="en-US" sz="2641" dirty="0" err="1">
                <a:solidFill>
                  <a:srgbClr val="000000"/>
                </a:solidFill>
                <a:latin typeface="HK Grotesk"/>
              </a:rPr>
              <a:t>özelliklerinin</a:t>
            </a:r>
            <a:r>
              <a:rPr lang="en-US" sz="2641" dirty="0">
                <a:solidFill>
                  <a:srgbClr val="000000"/>
                </a:solidFill>
                <a:latin typeface="HK Grotesk"/>
              </a:rPr>
              <a:t> yeni </a:t>
            </a:r>
            <a:r>
              <a:rPr lang="en-US" sz="2641" dirty="0" err="1">
                <a:solidFill>
                  <a:srgbClr val="000000"/>
                </a:solidFill>
                <a:latin typeface="HK Grotesk"/>
              </a:rPr>
              <a:t>çözüm</a:t>
            </a:r>
            <a:r>
              <a:rPr lang="en-US" sz="2641" dirty="0">
                <a:solidFill>
                  <a:srgbClr val="000000"/>
                </a:solidFill>
                <a:latin typeface="HK Grotesk"/>
              </a:rPr>
              <a:t> </a:t>
            </a:r>
            <a:r>
              <a:rPr lang="en-US" sz="2641" dirty="0" err="1">
                <a:solidFill>
                  <a:srgbClr val="000000"/>
                </a:solidFill>
                <a:latin typeface="HK Grotesk"/>
              </a:rPr>
              <a:t>unsurlarına</a:t>
            </a:r>
            <a:r>
              <a:rPr lang="en-US" sz="2641" dirty="0">
                <a:solidFill>
                  <a:srgbClr val="000000"/>
                </a:solidFill>
                <a:latin typeface="HK Grotesk"/>
              </a:rPr>
              <a:t> </a:t>
            </a:r>
            <a:r>
              <a:rPr lang="en-US" sz="2641" dirty="0" err="1">
                <a:solidFill>
                  <a:srgbClr val="000000"/>
                </a:solidFill>
                <a:latin typeface="HK Grotesk"/>
              </a:rPr>
              <a:t>aktarılarak</a:t>
            </a:r>
            <a:r>
              <a:rPr lang="en-US" sz="2641" dirty="0">
                <a:solidFill>
                  <a:srgbClr val="000000"/>
                </a:solidFill>
                <a:latin typeface="HK Grotesk"/>
              </a:rPr>
              <a:t> </a:t>
            </a:r>
            <a:r>
              <a:rPr lang="en-US" sz="2641" dirty="0" err="1">
                <a:solidFill>
                  <a:srgbClr val="000000"/>
                </a:solidFill>
                <a:latin typeface="HK Grotesk"/>
              </a:rPr>
              <a:t>başarı</a:t>
            </a:r>
            <a:r>
              <a:rPr lang="en-US" sz="2641" dirty="0">
                <a:solidFill>
                  <a:srgbClr val="000000"/>
                </a:solidFill>
                <a:latin typeface="HK Grotesk"/>
              </a:rPr>
              <a:t> </a:t>
            </a:r>
            <a:r>
              <a:rPr lang="en-US" sz="2641" dirty="0" err="1">
                <a:solidFill>
                  <a:srgbClr val="000000"/>
                </a:solidFill>
                <a:latin typeface="HK Grotesk"/>
              </a:rPr>
              <a:t>şansının</a:t>
            </a:r>
            <a:r>
              <a:rPr lang="en-US" sz="2641" dirty="0">
                <a:solidFill>
                  <a:srgbClr val="000000"/>
                </a:solidFill>
                <a:latin typeface="HK Grotesk"/>
              </a:rPr>
              <a:t> </a:t>
            </a:r>
            <a:r>
              <a:rPr lang="en-US" sz="2641" dirty="0" err="1">
                <a:solidFill>
                  <a:srgbClr val="000000"/>
                </a:solidFill>
                <a:latin typeface="HK Grotesk"/>
              </a:rPr>
              <a:t>artırıldığı</a:t>
            </a:r>
            <a:r>
              <a:rPr lang="en-US" sz="2641" dirty="0">
                <a:solidFill>
                  <a:srgbClr val="000000"/>
                </a:solidFill>
                <a:latin typeface="HK Grotesk"/>
              </a:rPr>
              <a:t> </a:t>
            </a:r>
            <a:r>
              <a:rPr lang="en-US" sz="2641" dirty="0" err="1">
                <a:solidFill>
                  <a:srgbClr val="000000"/>
                </a:solidFill>
                <a:latin typeface="HK Grotesk"/>
              </a:rPr>
              <a:t>bir</a:t>
            </a:r>
            <a:r>
              <a:rPr lang="en-US" sz="2641" dirty="0">
                <a:solidFill>
                  <a:srgbClr val="000000"/>
                </a:solidFill>
                <a:latin typeface="HK Grotesk"/>
              </a:rPr>
              <a:t> </a:t>
            </a:r>
            <a:r>
              <a:rPr lang="en-US" sz="2641" dirty="0" err="1">
                <a:solidFill>
                  <a:srgbClr val="000000"/>
                </a:solidFill>
                <a:latin typeface="HK Grotesk"/>
              </a:rPr>
              <a:t>zeki</a:t>
            </a:r>
            <a:r>
              <a:rPr lang="en-US" sz="2641" dirty="0">
                <a:solidFill>
                  <a:srgbClr val="000000"/>
                </a:solidFill>
                <a:latin typeface="HK Grotesk"/>
              </a:rPr>
              <a:t> </a:t>
            </a:r>
            <a:r>
              <a:rPr lang="en-US" sz="2641" dirty="0" err="1">
                <a:solidFill>
                  <a:srgbClr val="000000"/>
                </a:solidFill>
                <a:latin typeface="HK Grotesk"/>
              </a:rPr>
              <a:t>optimizasyon</a:t>
            </a:r>
            <a:r>
              <a:rPr lang="en-US" sz="2641" dirty="0">
                <a:solidFill>
                  <a:srgbClr val="000000"/>
                </a:solidFill>
                <a:latin typeface="HK Grotesk"/>
              </a:rPr>
              <a:t> </a:t>
            </a:r>
            <a:r>
              <a:rPr lang="en-US" sz="2641" dirty="0" err="1">
                <a:solidFill>
                  <a:srgbClr val="000000"/>
                </a:solidFill>
                <a:latin typeface="HK Grotesk"/>
              </a:rPr>
              <a:t>algoritmasıdır</a:t>
            </a:r>
            <a:r>
              <a:rPr lang="en-US" sz="2641" dirty="0">
                <a:solidFill>
                  <a:srgbClr val="000000"/>
                </a:solidFill>
                <a:latin typeface="HK Grotesk"/>
              </a:rPr>
              <a:t>. Buna </a:t>
            </a:r>
            <a:r>
              <a:rPr lang="en-US" sz="2641" dirty="0" err="1">
                <a:solidFill>
                  <a:srgbClr val="000000"/>
                </a:solidFill>
                <a:latin typeface="HK Grotesk"/>
              </a:rPr>
              <a:t>göre</a:t>
            </a:r>
            <a:r>
              <a:rPr lang="en-US" sz="2641" dirty="0">
                <a:solidFill>
                  <a:srgbClr val="000000"/>
                </a:solidFill>
                <a:latin typeface="HK Grotesk"/>
              </a:rPr>
              <a:t> </a:t>
            </a:r>
            <a:r>
              <a:rPr lang="en-US" sz="2641" dirty="0" err="1">
                <a:solidFill>
                  <a:srgbClr val="000000"/>
                </a:solidFill>
                <a:latin typeface="HK Grotesk"/>
              </a:rPr>
              <a:t>mevcut</a:t>
            </a:r>
            <a:r>
              <a:rPr lang="en-US" sz="2641" dirty="0">
                <a:solidFill>
                  <a:srgbClr val="000000"/>
                </a:solidFill>
                <a:latin typeface="HK Grotesk"/>
              </a:rPr>
              <a:t> </a:t>
            </a:r>
            <a:r>
              <a:rPr lang="en-US" sz="2641" dirty="0" err="1">
                <a:solidFill>
                  <a:srgbClr val="000000"/>
                </a:solidFill>
                <a:latin typeface="HK Grotesk"/>
              </a:rPr>
              <a:t>popülasyonlardan</a:t>
            </a:r>
            <a:r>
              <a:rPr lang="en-US" sz="2641" dirty="0">
                <a:solidFill>
                  <a:srgbClr val="000000"/>
                </a:solidFill>
                <a:latin typeface="HK Grotesk"/>
              </a:rPr>
              <a:t> (</a:t>
            </a:r>
            <a:r>
              <a:rPr lang="en-US" sz="2641" dirty="0" err="1">
                <a:solidFill>
                  <a:srgbClr val="000000"/>
                </a:solidFill>
                <a:latin typeface="HK Grotesk"/>
              </a:rPr>
              <a:t>çözüm</a:t>
            </a:r>
            <a:r>
              <a:rPr lang="en-US" sz="2641" dirty="0">
                <a:solidFill>
                  <a:srgbClr val="000000"/>
                </a:solidFill>
                <a:latin typeface="HK Grotesk"/>
              </a:rPr>
              <a:t> </a:t>
            </a:r>
            <a:r>
              <a:rPr lang="en-US" sz="2641" dirty="0" err="1">
                <a:solidFill>
                  <a:srgbClr val="000000"/>
                </a:solidFill>
                <a:latin typeface="HK Grotesk"/>
              </a:rPr>
              <a:t>unsurlarından</a:t>
            </a:r>
            <a:r>
              <a:rPr lang="en-US" sz="2641" dirty="0">
                <a:solidFill>
                  <a:srgbClr val="000000"/>
                </a:solidFill>
                <a:latin typeface="HK Grotesk"/>
              </a:rPr>
              <a:t>) problem </a:t>
            </a:r>
            <a:r>
              <a:rPr lang="en-US" sz="2641" dirty="0" err="1">
                <a:solidFill>
                  <a:srgbClr val="000000"/>
                </a:solidFill>
                <a:latin typeface="HK Grotesk"/>
              </a:rPr>
              <a:t>fonksiyonu</a:t>
            </a:r>
            <a:r>
              <a:rPr lang="en-US" sz="2641" dirty="0">
                <a:solidFill>
                  <a:srgbClr val="000000"/>
                </a:solidFill>
                <a:latin typeface="HK Grotesk"/>
              </a:rPr>
              <a:t> </a:t>
            </a:r>
            <a:r>
              <a:rPr lang="en-US" sz="2641" dirty="0" err="1">
                <a:solidFill>
                  <a:srgbClr val="000000"/>
                </a:solidFill>
                <a:latin typeface="HK Grotesk"/>
              </a:rPr>
              <a:t>için</a:t>
            </a:r>
            <a:r>
              <a:rPr lang="en-US" sz="2641" dirty="0">
                <a:solidFill>
                  <a:srgbClr val="000000"/>
                </a:solidFill>
                <a:latin typeface="HK Grotesk"/>
              </a:rPr>
              <a:t> </a:t>
            </a:r>
            <a:r>
              <a:rPr lang="en-US" sz="2641" dirty="0" err="1">
                <a:solidFill>
                  <a:srgbClr val="000000"/>
                </a:solidFill>
                <a:latin typeface="HK Grotesk"/>
              </a:rPr>
              <a:t>nispeten</a:t>
            </a:r>
            <a:r>
              <a:rPr lang="en-US" sz="2641" dirty="0">
                <a:solidFill>
                  <a:srgbClr val="000000"/>
                </a:solidFill>
                <a:latin typeface="HK Grotesk"/>
              </a:rPr>
              <a:t> </a:t>
            </a:r>
            <a:r>
              <a:rPr lang="en-US" sz="2641" dirty="0" err="1">
                <a:solidFill>
                  <a:srgbClr val="000000"/>
                </a:solidFill>
                <a:latin typeface="HK Grotesk"/>
              </a:rPr>
              <a:t>daha</a:t>
            </a:r>
            <a:r>
              <a:rPr lang="en-US" sz="2641" dirty="0">
                <a:solidFill>
                  <a:srgbClr val="000000"/>
                </a:solidFill>
                <a:latin typeface="HK Grotesk"/>
              </a:rPr>
              <a:t> </a:t>
            </a:r>
            <a:r>
              <a:rPr lang="en-US" sz="2641" dirty="0" err="1">
                <a:solidFill>
                  <a:srgbClr val="000000"/>
                </a:solidFill>
                <a:latin typeface="HK Grotesk"/>
              </a:rPr>
              <a:t>iyi</a:t>
            </a:r>
            <a:r>
              <a:rPr lang="en-US" sz="2641" dirty="0">
                <a:solidFill>
                  <a:srgbClr val="000000"/>
                </a:solidFill>
                <a:latin typeface="HK Grotesk"/>
              </a:rPr>
              <a:t> </a:t>
            </a:r>
            <a:r>
              <a:rPr lang="en-US" sz="2641" dirty="0" err="1">
                <a:solidFill>
                  <a:srgbClr val="000000"/>
                </a:solidFill>
                <a:latin typeface="HK Grotesk"/>
              </a:rPr>
              <a:t>değer</a:t>
            </a:r>
            <a:r>
              <a:rPr lang="en-US" sz="2641" dirty="0">
                <a:solidFill>
                  <a:srgbClr val="000000"/>
                </a:solidFill>
                <a:latin typeface="HK Grotesk"/>
              </a:rPr>
              <a:t> </a:t>
            </a:r>
            <a:r>
              <a:rPr lang="en-US" sz="2641" dirty="0" err="1">
                <a:solidFill>
                  <a:srgbClr val="000000"/>
                </a:solidFill>
                <a:latin typeface="HK Grotesk"/>
              </a:rPr>
              <a:t>üretenler</a:t>
            </a:r>
            <a:r>
              <a:rPr lang="en-US" sz="2641" dirty="0">
                <a:solidFill>
                  <a:srgbClr val="000000"/>
                </a:solidFill>
                <a:latin typeface="HK Grotesk"/>
              </a:rPr>
              <a:t> </a:t>
            </a:r>
            <a:r>
              <a:rPr lang="en-US" sz="2641" dirty="0" err="1">
                <a:solidFill>
                  <a:srgbClr val="000000"/>
                </a:solidFill>
                <a:latin typeface="HK Grotesk"/>
              </a:rPr>
              <a:t>birbirleriyle</a:t>
            </a:r>
            <a:r>
              <a:rPr lang="en-US" sz="2641" dirty="0">
                <a:solidFill>
                  <a:srgbClr val="000000"/>
                </a:solidFill>
                <a:latin typeface="HK Grotesk"/>
              </a:rPr>
              <a:t> </a:t>
            </a:r>
            <a:r>
              <a:rPr lang="en-US" sz="2641" dirty="0" err="1">
                <a:solidFill>
                  <a:srgbClr val="000000"/>
                </a:solidFill>
                <a:latin typeface="HK Grotesk"/>
              </a:rPr>
              <a:t>eşleştirilerek</a:t>
            </a:r>
            <a:r>
              <a:rPr lang="en-US" sz="2641" dirty="0">
                <a:solidFill>
                  <a:srgbClr val="000000"/>
                </a:solidFill>
                <a:latin typeface="HK Grotesk"/>
              </a:rPr>
              <a:t> </a:t>
            </a:r>
            <a:r>
              <a:rPr lang="en-US" sz="2641" dirty="0" err="1">
                <a:solidFill>
                  <a:srgbClr val="000000"/>
                </a:solidFill>
                <a:latin typeface="HK Grotesk"/>
              </a:rPr>
              <a:t>daha</a:t>
            </a:r>
            <a:r>
              <a:rPr lang="en-US" sz="2641" dirty="0">
                <a:solidFill>
                  <a:srgbClr val="000000"/>
                </a:solidFill>
                <a:latin typeface="HK Grotesk"/>
              </a:rPr>
              <a:t> </a:t>
            </a:r>
            <a:r>
              <a:rPr lang="en-US" sz="2641" dirty="0" err="1">
                <a:solidFill>
                  <a:srgbClr val="000000"/>
                </a:solidFill>
                <a:latin typeface="HK Grotesk"/>
              </a:rPr>
              <a:t>başarılı</a:t>
            </a:r>
            <a:r>
              <a:rPr lang="en-US" sz="2641" dirty="0">
                <a:solidFill>
                  <a:srgbClr val="000000"/>
                </a:solidFill>
                <a:latin typeface="HK Grotesk"/>
              </a:rPr>
              <a:t> yeni </a:t>
            </a:r>
            <a:r>
              <a:rPr lang="en-US" sz="2641" dirty="0" err="1">
                <a:solidFill>
                  <a:srgbClr val="000000"/>
                </a:solidFill>
                <a:latin typeface="HK Grotesk"/>
              </a:rPr>
              <a:t>nesil</a:t>
            </a:r>
            <a:r>
              <a:rPr lang="en-US" sz="2641" dirty="0">
                <a:solidFill>
                  <a:srgbClr val="000000"/>
                </a:solidFill>
                <a:latin typeface="HK Grotesk"/>
              </a:rPr>
              <a:t> </a:t>
            </a:r>
            <a:r>
              <a:rPr lang="en-US" sz="2641" dirty="0" err="1">
                <a:solidFill>
                  <a:srgbClr val="000000"/>
                </a:solidFill>
                <a:latin typeface="HK Grotesk"/>
              </a:rPr>
              <a:t>bireylerden</a:t>
            </a:r>
            <a:r>
              <a:rPr lang="en-US" sz="2641" dirty="0">
                <a:solidFill>
                  <a:srgbClr val="000000"/>
                </a:solidFill>
                <a:latin typeface="HK Grotesk"/>
              </a:rPr>
              <a:t> </a:t>
            </a:r>
            <a:r>
              <a:rPr lang="en-US" sz="2641" dirty="0" err="1">
                <a:solidFill>
                  <a:srgbClr val="000000"/>
                </a:solidFill>
                <a:latin typeface="HK Grotesk"/>
              </a:rPr>
              <a:t>popülasyonlar</a:t>
            </a:r>
            <a:r>
              <a:rPr lang="en-US" sz="2641" dirty="0">
                <a:solidFill>
                  <a:srgbClr val="000000"/>
                </a:solidFill>
                <a:latin typeface="HK Grotesk"/>
              </a:rPr>
              <a:t> </a:t>
            </a:r>
            <a:r>
              <a:rPr lang="en-US" sz="2641" dirty="0" err="1">
                <a:solidFill>
                  <a:srgbClr val="000000"/>
                </a:solidFill>
                <a:latin typeface="HK Grotesk"/>
              </a:rPr>
              <a:t>elde</a:t>
            </a:r>
            <a:r>
              <a:rPr lang="en-US" sz="2641" dirty="0">
                <a:solidFill>
                  <a:srgbClr val="000000"/>
                </a:solidFill>
                <a:latin typeface="HK Grotesk"/>
              </a:rPr>
              <a:t> </a:t>
            </a:r>
            <a:r>
              <a:rPr lang="en-US" sz="2641" dirty="0" err="1">
                <a:solidFill>
                  <a:srgbClr val="000000"/>
                </a:solidFill>
                <a:latin typeface="HK Grotesk"/>
              </a:rPr>
              <a:t>edilmektedir</a:t>
            </a:r>
            <a:r>
              <a:rPr lang="en-US" sz="2641" dirty="0">
                <a:solidFill>
                  <a:srgbClr val="000000"/>
                </a:solidFill>
                <a:latin typeface="HK Grotesk"/>
              </a:rPr>
              <a:t>. </a:t>
            </a:r>
            <a:r>
              <a:rPr lang="en-US" sz="2641" dirty="0" err="1">
                <a:solidFill>
                  <a:srgbClr val="000000"/>
                </a:solidFill>
                <a:latin typeface="HK Grotesk"/>
              </a:rPr>
              <a:t>Hedeflenen</a:t>
            </a:r>
            <a:r>
              <a:rPr lang="en-US" sz="2641" dirty="0">
                <a:solidFill>
                  <a:srgbClr val="000000"/>
                </a:solidFill>
                <a:latin typeface="HK Grotesk"/>
              </a:rPr>
              <a:t> </a:t>
            </a:r>
            <a:r>
              <a:rPr lang="en-US" sz="2641" dirty="0" err="1">
                <a:solidFill>
                  <a:srgbClr val="000000"/>
                </a:solidFill>
                <a:latin typeface="HK Grotesk"/>
              </a:rPr>
              <a:t>döngü</a:t>
            </a:r>
            <a:r>
              <a:rPr lang="en-US" sz="2641" dirty="0">
                <a:solidFill>
                  <a:srgbClr val="000000"/>
                </a:solidFill>
                <a:latin typeface="HK Grotesk"/>
              </a:rPr>
              <a:t> </a:t>
            </a:r>
            <a:r>
              <a:rPr lang="en-US" sz="2641" dirty="0" err="1">
                <a:solidFill>
                  <a:srgbClr val="000000"/>
                </a:solidFill>
                <a:latin typeface="HK Grotesk"/>
              </a:rPr>
              <a:t>adımları</a:t>
            </a:r>
            <a:r>
              <a:rPr lang="en-US" sz="2641" dirty="0">
                <a:solidFill>
                  <a:srgbClr val="000000"/>
                </a:solidFill>
                <a:latin typeface="HK Grotesk"/>
              </a:rPr>
              <a:t> </a:t>
            </a:r>
            <a:r>
              <a:rPr lang="en-US" sz="2641" dirty="0" err="1">
                <a:solidFill>
                  <a:srgbClr val="000000"/>
                </a:solidFill>
                <a:latin typeface="HK Grotesk"/>
              </a:rPr>
              <a:t>boyunca</a:t>
            </a:r>
            <a:r>
              <a:rPr lang="en-US" sz="2641" dirty="0">
                <a:solidFill>
                  <a:srgbClr val="000000"/>
                </a:solidFill>
                <a:latin typeface="HK Grotesk"/>
              </a:rPr>
              <a:t> </a:t>
            </a:r>
            <a:r>
              <a:rPr lang="en-US" sz="2641" dirty="0" err="1">
                <a:solidFill>
                  <a:srgbClr val="000000"/>
                </a:solidFill>
                <a:latin typeface="HK Grotesk"/>
              </a:rPr>
              <a:t>nesillerin</a:t>
            </a:r>
            <a:r>
              <a:rPr lang="en-US" sz="2641" dirty="0">
                <a:solidFill>
                  <a:srgbClr val="000000"/>
                </a:solidFill>
                <a:latin typeface="HK Grotesk"/>
              </a:rPr>
              <a:t> </a:t>
            </a:r>
            <a:r>
              <a:rPr lang="en-US" sz="2641" dirty="0" err="1">
                <a:solidFill>
                  <a:srgbClr val="000000"/>
                </a:solidFill>
                <a:latin typeface="HK Grotesk"/>
              </a:rPr>
              <a:t>aynı</a:t>
            </a:r>
            <a:r>
              <a:rPr lang="en-US" sz="2641" dirty="0">
                <a:solidFill>
                  <a:srgbClr val="000000"/>
                </a:solidFill>
                <a:latin typeface="HK Grotesk"/>
              </a:rPr>
              <a:t> </a:t>
            </a:r>
            <a:r>
              <a:rPr lang="en-US" sz="2641" dirty="0" err="1">
                <a:solidFill>
                  <a:srgbClr val="000000"/>
                </a:solidFill>
                <a:latin typeface="HK Grotesk"/>
              </a:rPr>
              <a:t>şekilde</a:t>
            </a:r>
            <a:r>
              <a:rPr lang="en-US" sz="2641" dirty="0">
                <a:solidFill>
                  <a:srgbClr val="000000"/>
                </a:solidFill>
                <a:latin typeface="HK Grotesk"/>
              </a:rPr>
              <a:t> </a:t>
            </a:r>
            <a:r>
              <a:rPr lang="en-US" sz="2641" dirty="0" err="1">
                <a:solidFill>
                  <a:srgbClr val="000000"/>
                </a:solidFill>
                <a:latin typeface="HK Grotesk"/>
              </a:rPr>
              <a:t>türetilmesine</a:t>
            </a:r>
            <a:r>
              <a:rPr lang="en-US" sz="2641" dirty="0">
                <a:solidFill>
                  <a:srgbClr val="000000"/>
                </a:solidFill>
                <a:latin typeface="HK Grotesk"/>
              </a:rPr>
              <a:t> </a:t>
            </a:r>
            <a:r>
              <a:rPr lang="en-US" sz="2641" dirty="0" err="1">
                <a:solidFill>
                  <a:srgbClr val="000000"/>
                </a:solidFill>
                <a:latin typeface="HK Grotesk"/>
              </a:rPr>
              <a:t>devam</a:t>
            </a:r>
            <a:r>
              <a:rPr lang="en-US" sz="2641" dirty="0">
                <a:solidFill>
                  <a:srgbClr val="000000"/>
                </a:solidFill>
                <a:latin typeface="HK Grotesk"/>
              </a:rPr>
              <a:t> </a:t>
            </a:r>
            <a:r>
              <a:rPr lang="en-US" sz="2641" dirty="0" err="1">
                <a:solidFill>
                  <a:srgbClr val="000000"/>
                </a:solidFill>
                <a:latin typeface="HK Grotesk"/>
              </a:rPr>
              <a:t>edilmektedir</a:t>
            </a:r>
            <a:r>
              <a:rPr lang="en-US" sz="2641" dirty="0">
                <a:solidFill>
                  <a:srgbClr val="000000"/>
                </a:solidFill>
                <a:latin typeface="HK Grotesk"/>
              </a:rPr>
              <a:t>. </a:t>
            </a:r>
            <a:r>
              <a:rPr lang="en-US" sz="2641" dirty="0" err="1">
                <a:solidFill>
                  <a:srgbClr val="000000"/>
                </a:solidFill>
                <a:latin typeface="HK Grotesk"/>
              </a:rPr>
              <a:t>Genetik</a:t>
            </a:r>
            <a:r>
              <a:rPr lang="en-US" sz="2641" dirty="0">
                <a:solidFill>
                  <a:srgbClr val="000000"/>
                </a:solidFill>
                <a:latin typeface="HK Grotesk"/>
              </a:rPr>
              <a:t> </a:t>
            </a:r>
            <a:r>
              <a:rPr lang="en-US" sz="2641" dirty="0" err="1">
                <a:solidFill>
                  <a:srgbClr val="000000"/>
                </a:solidFill>
                <a:latin typeface="HK Grotesk"/>
              </a:rPr>
              <a:t>Algoritma</a:t>
            </a:r>
            <a:r>
              <a:rPr lang="en-US" sz="2641" dirty="0">
                <a:solidFill>
                  <a:srgbClr val="000000"/>
                </a:solidFill>
                <a:latin typeface="HK Grotesk"/>
              </a:rPr>
              <a:t> </a:t>
            </a:r>
            <a:r>
              <a:rPr lang="en-US" sz="2641" dirty="0" err="1">
                <a:solidFill>
                  <a:srgbClr val="000000"/>
                </a:solidFill>
                <a:latin typeface="HK Grotesk"/>
              </a:rPr>
              <a:t>orijinal</a:t>
            </a:r>
            <a:r>
              <a:rPr lang="en-US" sz="2641" dirty="0">
                <a:solidFill>
                  <a:srgbClr val="000000"/>
                </a:solidFill>
                <a:latin typeface="HK Grotesk"/>
              </a:rPr>
              <a:t> </a:t>
            </a:r>
            <a:r>
              <a:rPr lang="en-US" sz="2641" dirty="0" err="1">
                <a:solidFill>
                  <a:srgbClr val="000000"/>
                </a:solidFill>
                <a:latin typeface="HK Grotesk"/>
              </a:rPr>
              <a:t>yapısı</a:t>
            </a:r>
            <a:r>
              <a:rPr lang="en-US" sz="2641" dirty="0">
                <a:solidFill>
                  <a:srgbClr val="000000"/>
                </a:solidFill>
                <a:latin typeface="HK Grotesk"/>
              </a:rPr>
              <a:t> </a:t>
            </a:r>
            <a:r>
              <a:rPr lang="en-US" sz="2641" dirty="0" err="1">
                <a:solidFill>
                  <a:srgbClr val="000000"/>
                </a:solidFill>
                <a:latin typeface="HK Grotesk"/>
              </a:rPr>
              <a:t>itibariyle</a:t>
            </a:r>
            <a:r>
              <a:rPr lang="en-US" sz="2641" dirty="0">
                <a:solidFill>
                  <a:srgbClr val="000000"/>
                </a:solidFill>
                <a:latin typeface="HK Grotesk"/>
              </a:rPr>
              <a:t> </a:t>
            </a:r>
            <a:r>
              <a:rPr lang="en-US" sz="2641" dirty="0" err="1">
                <a:solidFill>
                  <a:srgbClr val="000000"/>
                </a:solidFill>
                <a:latin typeface="HK Grotesk"/>
              </a:rPr>
              <a:t>bir</a:t>
            </a:r>
            <a:r>
              <a:rPr lang="en-US" sz="2641" dirty="0">
                <a:solidFill>
                  <a:srgbClr val="000000"/>
                </a:solidFill>
                <a:latin typeface="HK Grotesk"/>
              </a:rPr>
              <a:t> </a:t>
            </a:r>
            <a:r>
              <a:rPr lang="en-US" sz="2641" dirty="0" err="1">
                <a:solidFill>
                  <a:srgbClr val="000000"/>
                </a:solidFill>
                <a:latin typeface="HK Grotesk"/>
              </a:rPr>
              <a:t>sürekli</a:t>
            </a:r>
            <a:r>
              <a:rPr lang="en-US" sz="2641" dirty="0">
                <a:solidFill>
                  <a:srgbClr val="000000"/>
                </a:solidFill>
                <a:latin typeface="HK Grotesk"/>
              </a:rPr>
              <a:t> </a:t>
            </a:r>
            <a:r>
              <a:rPr lang="en-US" sz="2641" dirty="0" err="1">
                <a:solidFill>
                  <a:srgbClr val="000000"/>
                </a:solidFill>
                <a:latin typeface="HK Grotesk"/>
              </a:rPr>
              <a:t>optimizasyon</a:t>
            </a:r>
            <a:r>
              <a:rPr lang="en-US" sz="2641" dirty="0">
                <a:solidFill>
                  <a:srgbClr val="000000"/>
                </a:solidFill>
                <a:latin typeface="HK Grotesk"/>
              </a:rPr>
              <a:t> </a:t>
            </a:r>
            <a:r>
              <a:rPr lang="en-US" sz="2641" dirty="0" err="1">
                <a:solidFill>
                  <a:srgbClr val="000000"/>
                </a:solidFill>
                <a:latin typeface="HK Grotesk"/>
              </a:rPr>
              <a:t>algoritmasıdır</a:t>
            </a:r>
            <a:r>
              <a:rPr lang="en-US" sz="2641" dirty="0">
                <a:solidFill>
                  <a:srgbClr val="000000"/>
                </a:solidFill>
                <a:latin typeface="HK Grotesk"/>
              </a:rPr>
              <a:t>.</a:t>
            </a:r>
            <a:r>
              <a:rPr lang="tr-TR" sz="2641" dirty="0">
                <a:solidFill>
                  <a:srgbClr val="000000"/>
                </a:solidFill>
                <a:latin typeface="HK Grotesk"/>
              </a:rPr>
              <a:t> Sürekli optimizasyon, bir problemi en iyi şekilde çözmek için en iyi sonucu bulmak amacıyla sürekli değişebilen (yani kesintisiz) değerler üzerinde yapılan bir arama işlemidir.</a:t>
            </a:r>
          </a:p>
          <a:p>
            <a:r>
              <a:rPr lang="tr-TR" sz="2800" b="1" dirty="0"/>
              <a:t>Sürekli Optimizasyon Nedir?</a:t>
            </a:r>
          </a:p>
          <a:p>
            <a:r>
              <a:rPr lang="tr-TR" sz="2641" dirty="0">
                <a:solidFill>
                  <a:srgbClr val="000000"/>
                </a:solidFill>
                <a:latin typeface="HK Grotesk"/>
              </a:rPr>
              <a:t>Diyelim ki bir arkadaşınla birlikte çok büyük bir parkta en yüksek noktayı bulmaya çalışıyorsunuz. Bu parkın zemini dümdüz değil, inişli çıkışlı tepelerden oluşuyor. Siz de bu parkta yürüyerek, sürekli yukarıya çıkan yolları takip ederek en yüksek noktayı bulmak istiyorsunuz. İşte bu yürüyüş ve en yüksek yeri bulma süreci, sürekli optimizasyona benzetilebilir.</a:t>
            </a:r>
          </a:p>
          <a:p>
            <a:r>
              <a:rPr lang="tr-TR" sz="2800" b="1" dirty="0"/>
              <a:t>Basit Bir Örnekle Açıklama</a:t>
            </a:r>
          </a:p>
          <a:p>
            <a:r>
              <a:rPr lang="tr-TR" sz="2641" dirty="0">
                <a:solidFill>
                  <a:srgbClr val="000000"/>
                </a:solidFill>
                <a:latin typeface="HK Grotesk"/>
              </a:rPr>
              <a:t>Örneğin, parkta nerede durduğunuzu belirlemek için adımlarınızı birer birer sayabilirsiniz (1, 2, 3, 4, ...). Ancak sürekli optimizasyonda adımlarınız 1.1, 1.2, 1.3 gibi kesintisiz (devamlı) olarak sayılabilir. Bu sayede daha hassas bir şekilde en yüksek noktayı bulabilirsiniz. Sürekli optimizasyon, kesintisiz bir şekilde daha iyi sonuçlar arayarak en iyi çözümü bulmaya çalışır.</a:t>
            </a:r>
          </a:p>
          <a:p>
            <a:pPr algn="l">
              <a:lnSpc>
                <a:spcPts val="3697"/>
              </a:lnSpc>
            </a:pPr>
            <a:endParaRPr lang="en-US" sz="2641" dirty="0">
              <a:solidFill>
                <a:srgbClr val="000000"/>
              </a:solidFill>
              <a:latin typeface="HK Grotes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6717" y="357269"/>
            <a:ext cx="10970618"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1.3. Genetik Algoritma ile Zeki Optimizasyon</a:t>
            </a:r>
          </a:p>
        </p:txBody>
      </p:sp>
      <p:sp>
        <p:nvSpPr>
          <p:cNvPr id="3" name="TextBox 3"/>
          <p:cNvSpPr txBox="1"/>
          <p:nvPr/>
        </p:nvSpPr>
        <p:spPr>
          <a:xfrm>
            <a:off x="1028700" y="1104900"/>
            <a:ext cx="16230600" cy="8125301"/>
          </a:xfrm>
          <a:prstGeom prst="rect">
            <a:avLst/>
          </a:prstGeom>
        </p:spPr>
        <p:txBody>
          <a:bodyPr lIns="0" tIns="0" rIns="0" bIns="0" rtlCol="0" anchor="t">
            <a:spAutoFit/>
          </a:bodyPr>
          <a:lstStyle/>
          <a:p>
            <a:r>
              <a:rPr lang="tr-TR" sz="2200" b="1" dirty="0"/>
              <a:t>Genetik Algoritmanın Temel Adımları</a:t>
            </a:r>
          </a:p>
          <a:p>
            <a:pPr>
              <a:buFont typeface="+mj-lt"/>
              <a:buAutoNum type="arabicPeriod"/>
            </a:pPr>
            <a:r>
              <a:rPr lang="tr-TR" sz="2200" b="1" dirty="0"/>
              <a:t>Kodlama (</a:t>
            </a:r>
            <a:r>
              <a:rPr lang="tr-TR" sz="2200" b="1" dirty="0" err="1"/>
              <a:t>Encoding</a:t>
            </a:r>
            <a:r>
              <a:rPr lang="tr-TR" sz="2200" b="1" dirty="0"/>
              <a:t>):</a:t>
            </a:r>
            <a:endParaRPr lang="tr-TR" sz="2200" dirty="0"/>
          </a:p>
          <a:p>
            <a:pPr marL="742950" lvl="1" indent="-285750">
              <a:buFont typeface="+mj-lt"/>
              <a:buAutoNum type="arabicPeriod"/>
            </a:pPr>
            <a:r>
              <a:rPr lang="tr-TR" sz="2200" dirty="0"/>
              <a:t>Canlıların DNA'sında genler bulunur ve bu genler kalıtımsal bilgiyi taşır. Genetik algoritmalarda ise çözüm adayları, genellikle ikili (</a:t>
            </a:r>
            <a:r>
              <a:rPr lang="tr-TR" sz="2200" dirty="0" err="1"/>
              <a:t>binary</a:t>
            </a:r>
            <a:r>
              <a:rPr lang="tr-TR" sz="2200" dirty="0"/>
              <a:t>) diziler olarak kodlanır. Bu diziler, problemin çözümüne dair bilgiyi içerir.</a:t>
            </a:r>
          </a:p>
          <a:p>
            <a:pPr marL="742950" lvl="1" indent="-285750">
              <a:buFont typeface="+mj-lt"/>
              <a:buAutoNum type="arabicPeriod"/>
            </a:pPr>
            <a:r>
              <a:rPr lang="tr-TR" sz="2200" dirty="0"/>
              <a:t>Örneğin, bir çözüm adayı 0110101010 gibi bir dizi olabilir.</a:t>
            </a:r>
          </a:p>
          <a:p>
            <a:pPr>
              <a:buFont typeface="+mj-lt"/>
              <a:buAutoNum type="arabicPeriod"/>
            </a:pPr>
            <a:r>
              <a:rPr lang="tr-TR" sz="2200" b="1" dirty="0"/>
              <a:t>Başlangıç Popülasyonu:</a:t>
            </a:r>
            <a:endParaRPr lang="tr-TR" sz="2200" dirty="0"/>
          </a:p>
          <a:p>
            <a:pPr marL="742950" lvl="1" indent="-285750">
              <a:buFont typeface="+mj-lt"/>
              <a:buAutoNum type="arabicPeriod"/>
            </a:pPr>
            <a:r>
              <a:rPr lang="tr-TR" sz="2200" dirty="0"/>
              <a:t>Algoritma, genellikle rastgele oluşturulmuş bireylerden (çözüm adaylarından) oluşan bir başlangıç popülasyonu ile başlar. Bu popülasyon, evrim sürecinde geliştirilecek olan çözümleri temsil eder.</a:t>
            </a:r>
          </a:p>
          <a:p>
            <a:pPr>
              <a:buFont typeface="+mj-lt"/>
              <a:buAutoNum type="arabicPeriod"/>
            </a:pPr>
            <a:r>
              <a:rPr lang="tr-TR" sz="2200" b="1" dirty="0"/>
              <a:t>Çaprazlama (</a:t>
            </a:r>
            <a:r>
              <a:rPr lang="tr-TR" sz="2200" b="1" dirty="0" err="1"/>
              <a:t>Crossover</a:t>
            </a:r>
            <a:r>
              <a:rPr lang="tr-TR" sz="2200" b="1" dirty="0"/>
              <a:t>):</a:t>
            </a:r>
            <a:endParaRPr lang="tr-TR" sz="2200" dirty="0"/>
          </a:p>
          <a:p>
            <a:pPr marL="742950" lvl="1" indent="-285750">
              <a:buFont typeface="+mj-lt"/>
              <a:buAutoNum type="arabicPeriod"/>
            </a:pPr>
            <a:r>
              <a:rPr lang="tr-TR" sz="2200" dirty="0"/>
              <a:t>Doğada, iki ebeveynin genetik materyalini paylaşarak yavru oluşturması süreci vardır. Genetik algoritmalarda da benzer şekilde, iki çözüm adayı (ebeveynler) alınır ve bunların genetik bilgileri belirli kurallarla birleştirilerek yeni çözüm adayları (çocuklar) oluşturulur.</a:t>
            </a:r>
          </a:p>
          <a:p>
            <a:pPr marL="742950" lvl="1" indent="-285750">
              <a:buFont typeface="+mj-lt"/>
              <a:buAutoNum type="arabicPeriod"/>
            </a:pPr>
            <a:r>
              <a:rPr lang="tr-TR" sz="2200" dirty="0"/>
              <a:t>Örneğin, iki ebeveynin 0110101010 ve 1100100110 dizileri olduğunu düşünelim. Çaprazlama sonucu, çocuklar 0110100110 ve 1100101010 gibi diziler olabilir.</a:t>
            </a:r>
          </a:p>
          <a:p>
            <a:pPr>
              <a:buFont typeface="+mj-lt"/>
              <a:buAutoNum type="arabicPeriod"/>
            </a:pPr>
            <a:r>
              <a:rPr lang="tr-TR" sz="2200" b="1" dirty="0"/>
              <a:t>Birey Eşleştirmeleri (</a:t>
            </a:r>
            <a:r>
              <a:rPr lang="tr-TR" sz="2200" b="1" dirty="0" err="1"/>
              <a:t>Selection</a:t>
            </a:r>
            <a:r>
              <a:rPr lang="tr-TR" sz="2200" b="1" dirty="0"/>
              <a:t>):</a:t>
            </a:r>
            <a:endParaRPr lang="tr-TR" sz="2200" dirty="0"/>
          </a:p>
          <a:p>
            <a:pPr marL="742950" lvl="1" indent="-285750">
              <a:buFont typeface="+mj-lt"/>
              <a:buAutoNum type="arabicPeriod"/>
            </a:pPr>
            <a:r>
              <a:rPr lang="tr-TR" sz="2200" dirty="0"/>
              <a:t>Doğada, hayatta kalma ve üreme şansı yüksek olan bireyler daha fazla yavru bırakır. Genetik algoritmalarda da benzer şekilde, daha iyi performans gösteren bireyler seçilir ve bu bireyler çaprazlama için kullanılır.</a:t>
            </a:r>
          </a:p>
          <a:p>
            <a:pPr marL="742950" lvl="1" indent="-285750">
              <a:buFont typeface="+mj-lt"/>
              <a:buAutoNum type="arabicPeriod"/>
            </a:pPr>
            <a:r>
              <a:rPr lang="tr-TR" sz="2200" dirty="0"/>
              <a:t>Performans, bireylerin problemin çözümüne ne kadar yakın olduğuna göre belirlenir. Bu performans ölçümüne "uygunluk (</a:t>
            </a:r>
            <a:r>
              <a:rPr lang="tr-TR" sz="2200" dirty="0" err="1"/>
              <a:t>fitness</a:t>
            </a:r>
            <a:r>
              <a:rPr lang="tr-TR" sz="2200" dirty="0"/>
              <a:t>)" denir.</a:t>
            </a:r>
          </a:p>
          <a:p>
            <a:pPr>
              <a:buFont typeface="+mj-lt"/>
              <a:buAutoNum type="arabicPeriod"/>
            </a:pPr>
            <a:r>
              <a:rPr lang="tr-TR" sz="2200" b="1" dirty="0"/>
              <a:t>Mutasyon (</a:t>
            </a:r>
            <a:r>
              <a:rPr lang="tr-TR" sz="2200" b="1" dirty="0" err="1"/>
              <a:t>Mutation</a:t>
            </a:r>
            <a:r>
              <a:rPr lang="tr-TR" sz="2200" b="1" dirty="0"/>
              <a:t>):</a:t>
            </a:r>
            <a:endParaRPr lang="tr-TR" sz="2200" dirty="0"/>
          </a:p>
          <a:p>
            <a:pPr marL="742950" lvl="1" indent="-285750">
              <a:buFont typeface="+mj-lt"/>
              <a:buAutoNum type="arabicPeriod"/>
            </a:pPr>
            <a:r>
              <a:rPr lang="tr-TR" sz="2200" dirty="0"/>
              <a:t>Doğada, genetik materyalde rastgele değişiklikler (mutasyonlar) meydana gelir. Genetik algoritmalarda da, bazı bireylerin genetik dizilerinde küçük rastgele değişiklikler yapılır. Bu, çeşitliliği artırır ve yeni çözümler keşfetme olasılığını artırır.</a:t>
            </a:r>
          </a:p>
          <a:p>
            <a:pPr marL="742950" lvl="1" indent="-285750">
              <a:buFont typeface="+mj-lt"/>
              <a:buAutoNum type="arabicPeriod"/>
            </a:pPr>
            <a:r>
              <a:rPr lang="tr-TR" sz="2200" dirty="0"/>
              <a:t>Örneğin, 0110101010 dizisinde bir bitin değiştirilmesi sonucu 0110101000 olabilir.</a:t>
            </a:r>
          </a:p>
          <a:p>
            <a:pPr>
              <a:buFont typeface="+mj-lt"/>
              <a:buAutoNum type="arabicPeriod"/>
            </a:pPr>
            <a:r>
              <a:rPr lang="tr-TR" sz="2200" b="1" dirty="0"/>
              <a:t>Evrim Döngüsü:</a:t>
            </a:r>
            <a:endParaRPr lang="tr-TR" sz="2200" dirty="0"/>
          </a:p>
          <a:p>
            <a:pPr marL="742950" lvl="1" indent="-285750">
              <a:buFont typeface="+mj-lt"/>
              <a:buAutoNum type="arabicPeriod"/>
            </a:pPr>
            <a:r>
              <a:rPr lang="tr-TR" sz="2200" dirty="0"/>
              <a:t>Bu süreçler tekrar edilerek, her döngüde yeni bir popülasyon oluşturulur. Zamanla, popülasyon daha iyi çözümler üretmeye başlar ve sonunda en iyi çözüm bulunur.</a:t>
            </a:r>
          </a:p>
        </p:txBody>
      </p:sp>
    </p:spTree>
    <p:extLst>
      <p:ext uri="{BB962C8B-B14F-4D97-AF65-F5344CB8AC3E}">
        <p14:creationId xmlns:p14="http://schemas.microsoft.com/office/powerpoint/2010/main" val="868883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4001568" y="5285391"/>
            <a:ext cx="9764596" cy="4495670"/>
          </a:xfrm>
          <a:custGeom>
            <a:avLst/>
            <a:gdLst/>
            <a:ahLst/>
            <a:cxnLst/>
            <a:rect l="l" t="t" r="r" b="b"/>
            <a:pathLst>
              <a:path w="9764596" h="4495670">
                <a:moveTo>
                  <a:pt x="0" y="0"/>
                </a:moveTo>
                <a:lnTo>
                  <a:pt x="9764596" y="0"/>
                </a:lnTo>
                <a:lnTo>
                  <a:pt x="9764596" y="4495670"/>
                </a:lnTo>
                <a:lnTo>
                  <a:pt x="0" y="4495670"/>
                </a:lnTo>
                <a:lnTo>
                  <a:pt x="0" y="0"/>
                </a:lnTo>
                <a:close/>
              </a:path>
            </a:pathLst>
          </a:custGeom>
          <a:blipFill>
            <a:blip r:embed="rId2"/>
            <a:stretch>
              <a:fillRect/>
            </a:stretch>
          </a:blipFill>
        </p:spPr>
      </p:sp>
      <p:sp>
        <p:nvSpPr>
          <p:cNvPr id="3" name="TextBox 3"/>
          <p:cNvSpPr txBox="1"/>
          <p:nvPr/>
        </p:nvSpPr>
        <p:spPr>
          <a:xfrm>
            <a:off x="326717" y="357269"/>
            <a:ext cx="10970618"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1.3. Genetik Algoritma ile Zeki Optimizasyon</a:t>
            </a:r>
          </a:p>
        </p:txBody>
      </p:sp>
      <p:sp>
        <p:nvSpPr>
          <p:cNvPr id="4" name="TextBox 4"/>
          <p:cNvSpPr txBox="1"/>
          <p:nvPr/>
        </p:nvSpPr>
        <p:spPr>
          <a:xfrm>
            <a:off x="1028700" y="1290732"/>
            <a:ext cx="16230600" cy="3852768"/>
          </a:xfrm>
          <a:prstGeom prst="rect">
            <a:avLst/>
          </a:prstGeom>
        </p:spPr>
        <p:txBody>
          <a:bodyPr lIns="0" tIns="0" rIns="0" bIns="0" rtlCol="0" anchor="t">
            <a:spAutoFit/>
          </a:bodyPr>
          <a:lstStyle/>
          <a:p>
            <a:pPr algn="l">
              <a:lnSpc>
                <a:spcPts val="3417"/>
              </a:lnSpc>
            </a:pPr>
            <a:r>
              <a:rPr lang="en-US" sz="2441">
                <a:solidFill>
                  <a:srgbClr val="000000"/>
                </a:solidFill>
                <a:latin typeface="HK Grotesk"/>
              </a:rPr>
              <a:t>Genetik Algoritma’da bireylerin her biri problem fonksiyona ait aranılan değerleri tutmak adına gen adı verilen bileşenlerle tanımlanmaktadır. Genel olarak kodlama adı verilen bu süreç ile örneğin beş bilinmeyen değişkeni olan bir problem için N tane bireyin her birinde beşer adet değer / gen tutulmaktadır. Buradan hareketle her birey bir tür kromozom ile temsil edilir. Genetik Algoritma’nın her yeni döngüsünde, ilgili bireylerin taşıdığı değerler (genler) problem fonksiyonuna konularak fonksiyon sonuçları (uygunluk fonksiyonu değerleri) üretilmekte, belli sayıdaki en iyi değerleri bulan bireyler arası gen değişimleri (çaprazlama / crossover) ve belli genlerin de yeni değerlerle değiştirilmesi (mutasyon) suretiyle eski popülasyon yerine yeni nesil popülasyon (ebeveynlerin yerine çocuklar) elde edilerek bir sonraki döngüye geçilmektedir. Genetik Algoritma başarılı olan çözümleri gelecek süreçlere taşıyabilmesi nedeniyle Evrimsel Algoritmalar arasında kabul edilmektedir. Şekil 7.2 bu çerçevede Genetik Algoritma adımlarını kısaca görselleştirmektedir.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641376" cy="10287000"/>
            <a:chOff x="0" y="0"/>
            <a:chExt cx="2802667" cy="2709333"/>
          </a:xfrm>
        </p:grpSpPr>
        <p:sp>
          <p:nvSpPr>
            <p:cNvPr id="3" name="Freeform 3"/>
            <p:cNvSpPr/>
            <p:nvPr/>
          </p:nvSpPr>
          <p:spPr>
            <a:xfrm>
              <a:off x="0" y="0"/>
              <a:ext cx="2802667" cy="2709333"/>
            </a:xfrm>
            <a:custGeom>
              <a:avLst/>
              <a:gdLst/>
              <a:ahLst/>
              <a:cxnLst/>
              <a:rect l="l" t="t" r="r" b="b"/>
              <a:pathLst>
                <a:path w="2802667" h="2709333">
                  <a:moveTo>
                    <a:pt x="36376" y="0"/>
                  </a:moveTo>
                  <a:lnTo>
                    <a:pt x="2766290" y="0"/>
                  </a:lnTo>
                  <a:cubicBezTo>
                    <a:pt x="2775938" y="0"/>
                    <a:pt x="2785191" y="3833"/>
                    <a:pt x="2792013" y="10654"/>
                  </a:cubicBezTo>
                  <a:cubicBezTo>
                    <a:pt x="2798834" y="17476"/>
                    <a:pt x="2802667" y="26729"/>
                    <a:pt x="2802667" y="36376"/>
                  </a:cubicBezTo>
                  <a:lnTo>
                    <a:pt x="2802667" y="2672957"/>
                  </a:lnTo>
                  <a:cubicBezTo>
                    <a:pt x="2802667" y="2682604"/>
                    <a:pt x="2798834" y="2691857"/>
                    <a:pt x="2792013" y="2698679"/>
                  </a:cubicBezTo>
                  <a:cubicBezTo>
                    <a:pt x="2785191" y="2705501"/>
                    <a:pt x="2775938" y="2709333"/>
                    <a:pt x="2766290" y="2709333"/>
                  </a:cubicBezTo>
                  <a:lnTo>
                    <a:pt x="36376" y="2709333"/>
                  </a:lnTo>
                  <a:cubicBezTo>
                    <a:pt x="26729" y="2709333"/>
                    <a:pt x="17476" y="2705501"/>
                    <a:pt x="10654" y="2698679"/>
                  </a:cubicBezTo>
                  <a:cubicBezTo>
                    <a:pt x="3833" y="2691857"/>
                    <a:pt x="0" y="2682604"/>
                    <a:pt x="0" y="2672957"/>
                  </a:cubicBezTo>
                  <a:lnTo>
                    <a:pt x="0" y="36376"/>
                  </a:lnTo>
                  <a:cubicBezTo>
                    <a:pt x="0" y="26729"/>
                    <a:pt x="3833" y="17476"/>
                    <a:pt x="10654" y="10654"/>
                  </a:cubicBezTo>
                  <a:cubicBezTo>
                    <a:pt x="17476" y="3833"/>
                    <a:pt x="26729" y="0"/>
                    <a:pt x="36376" y="0"/>
                  </a:cubicBezTo>
                  <a:close/>
                </a:path>
              </a:pathLst>
            </a:custGeom>
            <a:solidFill>
              <a:srgbClr val="F1F1F1"/>
            </a:solidFill>
          </p:spPr>
        </p:sp>
        <p:sp>
          <p:nvSpPr>
            <p:cNvPr id="4" name="TextBox 4"/>
            <p:cNvSpPr txBox="1"/>
            <p:nvPr/>
          </p:nvSpPr>
          <p:spPr>
            <a:xfrm>
              <a:off x="0" y="-38100"/>
              <a:ext cx="2802667"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1346223" y="2781119"/>
            <a:ext cx="5309105" cy="4220738"/>
          </a:xfrm>
          <a:custGeom>
            <a:avLst/>
            <a:gdLst/>
            <a:ahLst/>
            <a:cxnLst/>
            <a:rect l="l" t="t" r="r" b="b"/>
            <a:pathLst>
              <a:path w="5309105" h="4220738">
                <a:moveTo>
                  <a:pt x="0" y="0"/>
                </a:moveTo>
                <a:lnTo>
                  <a:pt x="5309105" y="0"/>
                </a:lnTo>
                <a:lnTo>
                  <a:pt x="5309105" y="4220739"/>
                </a:lnTo>
                <a:lnTo>
                  <a:pt x="0" y="4220739"/>
                </a:lnTo>
                <a:lnTo>
                  <a:pt x="0" y="0"/>
                </a:lnTo>
                <a:close/>
              </a:path>
            </a:pathLst>
          </a:custGeom>
          <a:blipFill>
            <a:blip r:embed="rId2"/>
            <a:stretch>
              <a:fillRect/>
            </a:stretch>
          </a:blipFill>
        </p:spPr>
      </p:sp>
      <p:sp>
        <p:nvSpPr>
          <p:cNvPr id="6" name="Freeform 6"/>
          <p:cNvSpPr/>
          <p:nvPr/>
        </p:nvSpPr>
        <p:spPr>
          <a:xfrm>
            <a:off x="1110587" y="4067891"/>
            <a:ext cx="10235636" cy="2716935"/>
          </a:xfrm>
          <a:custGeom>
            <a:avLst/>
            <a:gdLst/>
            <a:ahLst/>
            <a:cxnLst/>
            <a:rect l="l" t="t" r="r" b="b"/>
            <a:pathLst>
              <a:path w="10235636" h="2716935">
                <a:moveTo>
                  <a:pt x="0" y="0"/>
                </a:moveTo>
                <a:lnTo>
                  <a:pt x="10235636" y="0"/>
                </a:lnTo>
                <a:lnTo>
                  <a:pt x="10235636" y="2716935"/>
                </a:lnTo>
                <a:lnTo>
                  <a:pt x="0" y="2716935"/>
                </a:lnTo>
                <a:lnTo>
                  <a:pt x="0" y="0"/>
                </a:lnTo>
                <a:close/>
              </a:path>
            </a:pathLst>
          </a:custGeom>
          <a:blipFill>
            <a:blip r:embed="rId3"/>
            <a:stretch>
              <a:fillRect/>
            </a:stretch>
          </a:blipFill>
        </p:spPr>
      </p:sp>
      <p:sp>
        <p:nvSpPr>
          <p:cNvPr id="7" name="TextBox 7"/>
          <p:cNvSpPr txBox="1"/>
          <p:nvPr/>
        </p:nvSpPr>
        <p:spPr>
          <a:xfrm>
            <a:off x="1968074" y="2062672"/>
            <a:ext cx="6260978" cy="1092128"/>
          </a:xfrm>
          <a:prstGeom prst="rect">
            <a:avLst/>
          </a:prstGeom>
        </p:spPr>
        <p:txBody>
          <a:bodyPr lIns="0" tIns="0" rIns="0" bIns="0" rtlCol="0" anchor="t">
            <a:spAutoFit/>
          </a:bodyPr>
          <a:lstStyle/>
          <a:p>
            <a:pPr algn="l">
              <a:lnSpc>
                <a:spcPts val="8820"/>
              </a:lnSpc>
            </a:pPr>
            <a:r>
              <a:rPr lang="en-US" sz="6785">
                <a:solidFill>
                  <a:srgbClr val="222A9B"/>
                </a:solidFill>
                <a:latin typeface="HK Grotesk Semi-Bold"/>
              </a:rPr>
              <a:t>Beyin </a:t>
            </a:r>
            <a:r>
              <a:rPr lang="en-US" sz="6785">
                <a:solidFill>
                  <a:srgbClr val="E29417"/>
                </a:solidFill>
                <a:latin typeface="HK Grotesk Semi-Bold Italics"/>
              </a:rPr>
              <a:t>Fırtınası</a:t>
            </a:r>
          </a:p>
        </p:txBody>
      </p:sp>
      <p:sp>
        <p:nvSpPr>
          <p:cNvPr id="8" name="TextBox 8"/>
          <p:cNvSpPr txBox="1"/>
          <p:nvPr/>
        </p:nvSpPr>
        <p:spPr>
          <a:xfrm>
            <a:off x="326717" y="357269"/>
            <a:ext cx="13639029"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1.3. Genetik Algoritma ile Zeki Optimizasyon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266700"/>
            <a:ext cx="16230600" cy="8431411"/>
          </a:xfrm>
          <a:prstGeom prst="rect">
            <a:avLst/>
          </a:prstGeom>
        </p:spPr>
        <p:txBody>
          <a:bodyPr lIns="0" tIns="0" rIns="0" bIns="0" rtlCol="0" anchor="t">
            <a:spAutoFit/>
          </a:bodyPr>
          <a:lstStyle/>
          <a:p>
            <a:pPr algn="l">
              <a:lnSpc>
                <a:spcPts val="3697"/>
              </a:lnSpc>
            </a:pPr>
            <a:r>
              <a:rPr lang="tr-TR" sz="2800" dirty="0"/>
              <a:t>Doğadaki canlıların iş birliği yaparak problemleri çözme konusundaki davranışları, "sürü zekası" (</a:t>
            </a:r>
            <a:r>
              <a:rPr lang="tr-TR" sz="2800" dirty="0" err="1"/>
              <a:t>swarm</a:t>
            </a:r>
            <a:r>
              <a:rPr lang="tr-TR" sz="2800" dirty="0"/>
              <a:t> </a:t>
            </a:r>
            <a:r>
              <a:rPr lang="tr-TR" sz="2800" dirty="0" err="1"/>
              <a:t>intelligence</a:t>
            </a:r>
            <a:r>
              <a:rPr lang="tr-TR" sz="2800" dirty="0"/>
              <a:t>) olarak adlandırılan bir optimizasyon tekniğine ilham kaynağı olmuştur. Kuşlar, arılar ve diğer bazı hayvan türleri, birlikte çalışarak karmaşık problemleri çözebilirler. Bu davranışların optimizasyon algoritmalarına nasıl yansıdığını ve ilham verdiğini inceleyelim.</a:t>
            </a:r>
          </a:p>
          <a:p>
            <a:pPr algn="l">
              <a:lnSpc>
                <a:spcPts val="3697"/>
              </a:lnSpc>
            </a:pPr>
            <a:endParaRPr lang="tr-TR" sz="2800" dirty="0"/>
          </a:p>
          <a:p>
            <a:r>
              <a:rPr lang="tr-TR" sz="2800" b="1" dirty="0"/>
              <a:t>Kuşların Sürü Davranışı</a:t>
            </a:r>
          </a:p>
          <a:p>
            <a:r>
              <a:rPr lang="tr-TR" sz="2800" b="1" dirty="0"/>
              <a:t>Kuşların İş Birliği:</a:t>
            </a:r>
            <a:endParaRPr lang="tr-TR" sz="2800" dirty="0"/>
          </a:p>
          <a:p>
            <a:pPr>
              <a:buFont typeface="Arial" panose="020B0604020202020204" pitchFamily="34" charset="0"/>
              <a:buChar char="•"/>
            </a:pPr>
            <a:r>
              <a:rPr lang="tr-TR" sz="2800" dirty="0"/>
              <a:t>Kuş sürüleri, göç ederken veya avlanırken topluca hareket eder. Bir kuş sürüsü, bireysel kuşların etrafındaki diğer kuşlara göre pozisyonlarını sürekli olarak ayarlayarak birlikte hareket eder. Bu, her kuşun yalnızca yakınındaki birkaç kuşla etkileşime girmesiyle gerçekleşir.</a:t>
            </a:r>
          </a:p>
          <a:p>
            <a:pPr>
              <a:buFont typeface="Arial" panose="020B0604020202020204" pitchFamily="34" charset="0"/>
              <a:buChar char="•"/>
            </a:pPr>
            <a:r>
              <a:rPr lang="tr-TR" sz="2800" dirty="0"/>
              <a:t>Bu iş birliği, sürünün yırtıcılardan korunmasına, yönlerini daha iyi bulmalarına ve enerji tasarrufu sağlamalarına yardımcı olur.</a:t>
            </a:r>
          </a:p>
          <a:p>
            <a:r>
              <a:rPr lang="tr-TR" sz="2800" b="1" dirty="0"/>
              <a:t>Zeki Optimizasyona Yansıması:</a:t>
            </a:r>
            <a:endParaRPr lang="tr-TR" sz="2800" dirty="0"/>
          </a:p>
          <a:p>
            <a:pPr>
              <a:buFont typeface="Arial" panose="020B0604020202020204" pitchFamily="34" charset="0"/>
              <a:buChar char="•"/>
            </a:pPr>
            <a:r>
              <a:rPr lang="tr-TR" sz="2800" b="1" dirty="0"/>
              <a:t>Parçacık Sürü Optimizasyonu (</a:t>
            </a:r>
            <a:r>
              <a:rPr lang="tr-TR" sz="2800" b="1" dirty="0" err="1"/>
              <a:t>Particle</a:t>
            </a:r>
            <a:r>
              <a:rPr lang="tr-TR" sz="2800" b="1" dirty="0"/>
              <a:t> </a:t>
            </a:r>
            <a:r>
              <a:rPr lang="tr-TR" sz="2800" b="1" dirty="0" err="1"/>
              <a:t>Swarm</a:t>
            </a:r>
            <a:r>
              <a:rPr lang="tr-TR" sz="2800" b="1" dirty="0"/>
              <a:t> </a:t>
            </a:r>
            <a:r>
              <a:rPr lang="tr-TR" sz="2800" b="1" dirty="0" err="1"/>
              <a:t>Optimization</a:t>
            </a:r>
            <a:r>
              <a:rPr lang="tr-TR" sz="2800" b="1" dirty="0"/>
              <a:t> - PSO):</a:t>
            </a:r>
            <a:r>
              <a:rPr lang="tr-TR" sz="2800" dirty="0"/>
              <a:t> Bu algoritma, kuş sürülerinin topluca hareket ederek çözümler bulma davranışını taklit eder. Her "parçacık" bir çözüm adayıdır ve bu parçacıklar, hem kendi en iyi buldukları çözümü (kişisel en iyi) hem de tüm sürünün en iyi bulduğu çözümü (küresel en iyi) takip ederek hareket eder.</a:t>
            </a:r>
          </a:p>
          <a:p>
            <a:pPr>
              <a:buFont typeface="Arial" panose="020B0604020202020204" pitchFamily="34" charset="0"/>
              <a:buChar char="•"/>
            </a:pPr>
            <a:r>
              <a:rPr lang="tr-TR" sz="2800" dirty="0"/>
              <a:t>Bu algoritma, özellikle sürekli optimizasyon problemlerinde etkili bir şekilde kullanılır.</a:t>
            </a:r>
          </a:p>
          <a:p>
            <a:pPr algn="l">
              <a:lnSpc>
                <a:spcPts val="3697"/>
              </a:lnSpc>
            </a:pPr>
            <a:endParaRPr lang="en-US" sz="2641" dirty="0">
              <a:solidFill>
                <a:srgbClr val="000000"/>
              </a:solidFill>
              <a:latin typeface="HK Grotesk"/>
            </a:endParaRPr>
          </a:p>
        </p:txBody>
      </p:sp>
    </p:spTree>
    <p:extLst>
      <p:ext uri="{BB962C8B-B14F-4D97-AF65-F5344CB8AC3E}">
        <p14:creationId xmlns:p14="http://schemas.microsoft.com/office/powerpoint/2010/main" val="3206570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266700"/>
            <a:ext cx="16230600" cy="9602629"/>
          </a:xfrm>
          <a:prstGeom prst="rect">
            <a:avLst/>
          </a:prstGeom>
        </p:spPr>
        <p:txBody>
          <a:bodyPr lIns="0" tIns="0" rIns="0" bIns="0" rtlCol="0" anchor="t">
            <a:spAutoFit/>
          </a:bodyPr>
          <a:lstStyle/>
          <a:p>
            <a:r>
              <a:rPr lang="tr-TR" sz="2600" b="1" dirty="0"/>
              <a:t>Arıların Koloni Davranışı</a:t>
            </a:r>
          </a:p>
          <a:p>
            <a:r>
              <a:rPr lang="tr-TR" sz="2600" b="1" dirty="0"/>
              <a:t>Arıların İş Birliği:</a:t>
            </a:r>
            <a:endParaRPr lang="tr-TR" sz="2600" dirty="0"/>
          </a:p>
          <a:p>
            <a:pPr>
              <a:buFont typeface="Arial" panose="020B0604020202020204" pitchFamily="34" charset="0"/>
              <a:buChar char="•"/>
            </a:pPr>
            <a:r>
              <a:rPr lang="tr-TR" sz="2600" dirty="0"/>
              <a:t>Arılar, nektar toplamak ve yuva yapmak gibi görevlerde kolektif olarak çalışırlar. Arı kolonileri, belirli görevleri yerine getirmek için organize olmuş gruplar halinde çalışır. Özellikle işçi arılar, nektar kaynaklarını keşfetmek ve bu bilgiyi diğer arılarla paylaşmak için karmaşık bir iletişim sistemi kullanırlar.</a:t>
            </a:r>
          </a:p>
          <a:p>
            <a:pPr>
              <a:buFont typeface="Arial" panose="020B0604020202020204" pitchFamily="34" charset="0"/>
              <a:buChar char="•"/>
            </a:pPr>
            <a:r>
              <a:rPr lang="tr-TR" sz="2600" dirty="0"/>
              <a:t>Arılar, buldukları en iyi nektar kaynağına yönelmek ve diğer arılara bu bilgiyi dans hareketleriyle aktarmak gibi stratejiler kullanırlar.</a:t>
            </a:r>
          </a:p>
          <a:p>
            <a:r>
              <a:rPr lang="tr-TR" sz="2600" b="1" dirty="0"/>
              <a:t>Zeki Optimizasyona Yansıması:</a:t>
            </a:r>
            <a:endParaRPr lang="tr-TR" sz="2600" dirty="0"/>
          </a:p>
          <a:p>
            <a:pPr>
              <a:buFont typeface="Arial" panose="020B0604020202020204" pitchFamily="34" charset="0"/>
              <a:buChar char="•"/>
            </a:pPr>
            <a:r>
              <a:rPr lang="tr-TR" sz="2600" b="1" dirty="0"/>
              <a:t>Arı Kolonisi Optimizasyonu (</a:t>
            </a:r>
            <a:r>
              <a:rPr lang="tr-TR" sz="2600" b="1" dirty="0" err="1"/>
              <a:t>Bee</a:t>
            </a:r>
            <a:r>
              <a:rPr lang="tr-TR" sz="2600" b="1" dirty="0"/>
              <a:t> </a:t>
            </a:r>
            <a:r>
              <a:rPr lang="tr-TR" sz="2600" b="1" dirty="0" err="1"/>
              <a:t>Colony</a:t>
            </a:r>
            <a:r>
              <a:rPr lang="tr-TR" sz="2600" b="1" dirty="0"/>
              <a:t> </a:t>
            </a:r>
            <a:r>
              <a:rPr lang="tr-TR" sz="2600" b="1" dirty="0" err="1"/>
              <a:t>Optimization</a:t>
            </a:r>
            <a:r>
              <a:rPr lang="tr-TR" sz="2600" b="1" dirty="0"/>
              <a:t>):</a:t>
            </a:r>
            <a:r>
              <a:rPr lang="tr-TR" sz="2600" dirty="0"/>
              <a:t> Bu algoritma, arıların nektar toplama ve bilgi paylaşma davranışını taklit eder. Arı kolonisi optimizasyonu, çeşitli çözümler arasında en iyisini bulmak için arıların keşif ve sömürü stratejilerini kullanır.</a:t>
            </a:r>
          </a:p>
          <a:p>
            <a:pPr>
              <a:buFont typeface="Arial" panose="020B0604020202020204" pitchFamily="34" charset="0"/>
              <a:buChar char="•"/>
            </a:pPr>
            <a:r>
              <a:rPr lang="tr-TR" sz="2600" dirty="0"/>
              <a:t>Arılar gibi, algoritma da iyi çözümleri keşfeder ve bu çözümleri diğer bireylerle paylaşarak daha iyi çözümler bulmaya çalışır.</a:t>
            </a:r>
          </a:p>
          <a:p>
            <a:r>
              <a:rPr lang="tr-TR" sz="2600" b="1" dirty="0"/>
              <a:t>Karıncaların Yol Bulma Davranışı</a:t>
            </a:r>
          </a:p>
          <a:p>
            <a:r>
              <a:rPr lang="tr-TR" sz="2600" b="1" dirty="0"/>
              <a:t>Karıncaların İş Birliği:</a:t>
            </a:r>
            <a:endParaRPr lang="tr-TR" sz="2600" dirty="0"/>
          </a:p>
          <a:p>
            <a:pPr>
              <a:buFont typeface="Arial" panose="020B0604020202020204" pitchFamily="34" charset="0"/>
              <a:buChar char="•"/>
            </a:pPr>
            <a:r>
              <a:rPr lang="tr-TR" sz="2600" dirty="0"/>
              <a:t>Karıncalar, yiyecek kaynaklarını bulmak ve yuvalarına en kısa yolu keşfetmek için </a:t>
            </a:r>
            <a:r>
              <a:rPr lang="tr-TR" sz="2600" dirty="0" err="1"/>
              <a:t>feromon</a:t>
            </a:r>
            <a:r>
              <a:rPr lang="tr-TR" sz="2600" dirty="0"/>
              <a:t> adı verilen kimyasal işaretleri kullanırlar. Bir karınca yiyecek bulduğunda, dönüş yolunda </a:t>
            </a:r>
            <a:r>
              <a:rPr lang="tr-TR" sz="2600" dirty="0" err="1"/>
              <a:t>feromon</a:t>
            </a:r>
            <a:r>
              <a:rPr lang="tr-TR" sz="2600" dirty="0"/>
              <a:t> izi bırakır. Diğer karıncalar bu izi takip eder ve daha fazla karınca aynı yolu kullanarak izi güçlendirir.</a:t>
            </a:r>
          </a:p>
          <a:p>
            <a:pPr>
              <a:buFont typeface="Arial" panose="020B0604020202020204" pitchFamily="34" charset="0"/>
              <a:buChar char="•"/>
            </a:pPr>
            <a:r>
              <a:rPr lang="tr-TR" sz="2600" dirty="0"/>
              <a:t>Bu süreç, en kısa ve en verimli yolun kolektif olarak bulunmasına olanak tanır.</a:t>
            </a:r>
          </a:p>
          <a:p>
            <a:r>
              <a:rPr lang="tr-TR" sz="2600" b="1" dirty="0"/>
              <a:t>Zeki Optimizasyona Yansıması:</a:t>
            </a:r>
            <a:endParaRPr lang="tr-TR" sz="2600" dirty="0"/>
          </a:p>
          <a:p>
            <a:pPr>
              <a:buFont typeface="Arial" panose="020B0604020202020204" pitchFamily="34" charset="0"/>
              <a:buChar char="•"/>
            </a:pPr>
            <a:r>
              <a:rPr lang="tr-TR" sz="2600" b="1" dirty="0"/>
              <a:t>Karınca Kolonisi Optimizasyonu (Ant </a:t>
            </a:r>
            <a:r>
              <a:rPr lang="tr-TR" sz="2600" b="1" dirty="0" err="1"/>
              <a:t>Colony</a:t>
            </a:r>
            <a:r>
              <a:rPr lang="tr-TR" sz="2600" b="1" dirty="0"/>
              <a:t> </a:t>
            </a:r>
            <a:r>
              <a:rPr lang="tr-TR" sz="2600" b="1" dirty="0" err="1"/>
              <a:t>Optimization</a:t>
            </a:r>
            <a:r>
              <a:rPr lang="tr-TR" sz="2600" b="1" dirty="0"/>
              <a:t> - ACO):</a:t>
            </a:r>
            <a:r>
              <a:rPr lang="tr-TR" sz="2600" dirty="0"/>
              <a:t> Bu algoritma, karıncaların yiyecek bulma ve en kısa yolu keşfetme davranışını taklit eder. ACO, özellikle yol bulma ve rota optimizasyonu problemlerinde kullanılır. Algoritma, çeşitli çözümler arasından en iyi yolu bulmak için </a:t>
            </a:r>
            <a:r>
              <a:rPr lang="tr-TR" sz="2600" dirty="0" err="1"/>
              <a:t>feromon</a:t>
            </a:r>
            <a:r>
              <a:rPr lang="tr-TR" sz="2600" dirty="0"/>
              <a:t> izlerini </a:t>
            </a:r>
            <a:r>
              <a:rPr lang="tr-TR" sz="2600" dirty="0" err="1"/>
              <a:t>simüle</a:t>
            </a:r>
            <a:r>
              <a:rPr lang="tr-TR" sz="2600" dirty="0"/>
              <a:t> eder.</a:t>
            </a:r>
          </a:p>
          <a:p>
            <a:pPr>
              <a:buFont typeface="Arial" panose="020B0604020202020204" pitchFamily="34" charset="0"/>
              <a:buChar char="•"/>
            </a:pPr>
            <a:r>
              <a:rPr lang="tr-TR" sz="2600" dirty="0"/>
              <a:t>Karınca kolonisi optimizasyonu, karmaşık ve dinamik problemlerin çözümünde etkili bir yöntemdir.</a:t>
            </a:r>
          </a:p>
        </p:txBody>
      </p:sp>
    </p:spTree>
    <p:extLst>
      <p:ext uri="{BB962C8B-B14F-4D97-AF65-F5344CB8AC3E}">
        <p14:creationId xmlns:p14="http://schemas.microsoft.com/office/powerpoint/2010/main" val="957965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326717" y="357269"/>
            <a:ext cx="10970618"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1.4. Karınca Koloni Optimizasyonu ile Zeki Optimizasyon</a:t>
            </a:r>
          </a:p>
        </p:txBody>
      </p:sp>
      <p:sp>
        <p:nvSpPr>
          <p:cNvPr id="3" name="TextBox 3"/>
          <p:cNvSpPr txBox="1"/>
          <p:nvPr/>
        </p:nvSpPr>
        <p:spPr>
          <a:xfrm>
            <a:off x="1028700" y="1701559"/>
            <a:ext cx="16230600" cy="5124038"/>
          </a:xfrm>
          <a:prstGeom prst="rect">
            <a:avLst/>
          </a:prstGeom>
        </p:spPr>
        <p:txBody>
          <a:bodyPr lIns="0" tIns="0" rIns="0" bIns="0" rtlCol="0" anchor="t">
            <a:spAutoFit/>
          </a:bodyPr>
          <a:lstStyle/>
          <a:p>
            <a:pPr algn="l">
              <a:lnSpc>
                <a:spcPts val="3697"/>
              </a:lnSpc>
            </a:pPr>
            <a:r>
              <a:rPr lang="en-US" sz="2641">
                <a:solidFill>
                  <a:srgbClr val="000000"/>
                </a:solidFill>
                <a:latin typeface="HK Grotesk"/>
              </a:rPr>
              <a:t>Karınca Koloni Optimizasyonu, kombinasyonel optimizasyon söz konusu olduğunda, konuyu anlamak için en uygun algoritmadır. Söz konusu algoritma, karıncaların yiyecek kaynaklarına giden yolları birbirlerine işaret etmek için kullandıkları biyolojik mekanizmalara dayanan bir zeki optimizasyon algoritmasıdır. Buna göre karıncalar, gerçek dünyada yiyecek yollarını işaretlemek için feremon (pheremone) adı verilen bir madde salgılamaktadır. Bu yolla yiyeceklere giden en uygun yollar, sürüler için algılanır hale gelmektedir. Benzer şekilde kombinasyonal optimizasyon çözümleri için algoritma içerisinde tanımlanmış değişkenler birer feremon görevi görmekte, feremon değişken değerleri yüksek olan çözüm kombinasyonları bir fonksiyon üzerinden tespit</a:t>
            </a:r>
          </a:p>
          <a:p>
            <a:pPr algn="l">
              <a:lnSpc>
                <a:spcPts val="3697"/>
              </a:lnSpc>
            </a:pPr>
            <a:r>
              <a:rPr lang="en-US" sz="2641">
                <a:solidFill>
                  <a:srgbClr val="000000"/>
                </a:solidFill>
                <a:latin typeface="HK Grotesk"/>
              </a:rPr>
              <a:t>edilebilmektedir.</a:t>
            </a:r>
          </a:p>
          <a:p>
            <a:pPr algn="l">
              <a:lnSpc>
                <a:spcPts val="3697"/>
              </a:lnSpc>
            </a:pPr>
            <a:endParaRPr lang="en-US" sz="2641">
              <a:solidFill>
                <a:srgbClr val="000000"/>
              </a:solidFill>
              <a:latin typeface="HK Grotesk"/>
            </a:endParaRPr>
          </a:p>
          <a:p>
            <a:pPr algn="l">
              <a:lnSpc>
                <a:spcPts val="3697"/>
              </a:lnSpc>
            </a:pPr>
            <a:r>
              <a:rPr lang="en-US" sz="2641">
                <a:solidFill>
                  <a:srgbClr val="000000"/>
                </a:solidFill>
                <a:latin typeface="HK Grotesk"/>
              </a:rPr>
              <a:t>Kombinatöryal ve sürekli optimizasyon arasındaki farklılıkları, çözüm unsurları halihazırda bilinen; gezgin satıcı problemi (TSP: Travelling Salesman Problem) üzerinden örneklendirerek açıklayınız.</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326717" y="357269"/>
            <a:ext cx="10970618"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1.4. Karınca Koloni Optimizasyonu ile Zeki Optimizasyon</a:t>
            </a:r>
          </a:p>
        </p:txBody>
      </p:sp>
      <p:sp>
        <p:nvSpPr>
          <p:cNvPr id="3" name="TextBox 3"/>
          <p:cNvSpPr txBox="1"/>
          <p:nvPr/>
        </p:nvSpPr>
        <p:spPr>
          <a:xfrm>
            <a:off x="1028700" y="1784996"/>
            <a:ext cx="16230600" cy="6990938"/>
          </a:xfrm>
          <a:prstGeom prst="rect">
            <a:avLst/>
          </a:prstGeom>
        </p:spPr>
        <p:txBody>
          <a:bodyPr lIns="0" tIns="0" rIns="0" bIns="0" rtlCol="0" anchor="t">
            <a:spAutoFit/>
          </a:bodyPr>
          <a:lstStyle/>
          <a:p>
            <a:pPr algn="l">
              <a:lnSpc>
                <a:spcPts val="3697"/>
              </a:lnSpc>
            </a:pPr>
            <a:r>
              <a:rPr lang="en-US" sz="2641">
                <a:solidFill>
                  <a:srgbClr val="000000"/>
                </a:solidFill>
                <a:latin typeface="HK Grotesk"/>
              </a:rPr>
              <a:t>Karınca Koloni Optimizasyonunda karınca adı verilen her bir parçacık ve kurulan problem modeli, şu mekanizmalara dayanarak optimizasyon çözümünü desteklemektedir:</a:t>
            </a:r>
          </a:p>
          <a:p>
            <a:pPr algn="l">
              <a:lnSpc>
                <a:spcPts val="3697"/>
              </a:lnSpc>
            </a:pPr>
            <a:endParaRPr lang="en-US" sz="2641">
              <a:solidFill>
                <a:srgbClr val="000000"/>
              </a:solidFill>
              <a:latin typeface="HK Grotesk"/>
            </a:endParaRPr>
          </a:p>
          <a:p>
            <a:pPr marL="570237" lvl="1" indent="-285118" algn="l">
              <a:lnSpc>
                <a:spcPts val="3697"/>
              </a:lnSpc>
              <a:buFont typeface="Arial"/>
              <a:buChar char="•"/>
            </a:pPr>
            <a:r>
              <a:rPr lang="en-US" sz="2641">
                <a:solidFill>
                  <a:srgbClr val="000000"/>
                </a:solidFill>
                <a:latin typeface="HK Grotesk"/>
              </a:rPr>
              <a:t>N adet her bir karıncanın taşıdığı feremon değerleri vardır. Benzer şekilde, problem kapsamında aralarında potansiyel bağ olduğu düşünülen unsurlar da (örneğin en kısa yol bulunması istenen farklı şehirlerarası yollar) feremon değerleriyle temsil edilmektedir.</a:t>
            </a:r>
          </a:p>
          <a:p>
            <a:pPr marL="570237" lvl="1" indent="-285118" algn="l">
              <a:lnSpc>
                <a:spcPts val="3697"/>
              </a:lnSpc>
              <a:buFont typeface="Arial"/>
              <a:buChar char="•"/>
            </a:pPr>
            <a:r>
              <a:rPr lang="en-US" sz="2641">
                <a:solidFill>
                  <a:srgbClr val="000000"/>
                </a:solidFill>
                <a:latin typeface="HK Grotesk"/>
              </a:rPr>
              <a:t>Her döngü adımında karıncalar kombinasyonel adımlarla tespit ettikleri potansiyel unsurları problem fonksiyonundaki uygunluk / başarı değerini hesaplamak için kullanırlar.</a:t>
            </a:r>
          </a:p>
          <a:p>
            <a:pPr marL="570237" lvl="1" indent="-285118" algn="l">
              <a:lnSpc>
                <a:spcPts val="3697"/>
              </a:lnSpc>
              <a:buFont typeface="Arial"/>
              <a:buChar char="•"/>
            </a:pPr>
            <a:r>
              <a:rPr lang="en-US" sz="2641">
                <a:solidFill>
                  <a:srgbClr val="000000"/>
                </a:solidFill>
                <a:latin typeface="HK Grotesk"/>
              </a:rPr>
              <a:t>Uygun değer üreten karıncaların ve potansiyel çözüm unsurlarının feremon değerleri geliştirilir.</a:t>
            </a:r>
          </a:p>
          <a:p>
            <a:pPr marL="570237" lvl="1" indent="-285118" algn="l">
              <a:lnSpc>
                <a:spcPts val="3697"/>
              </a:lnSpc>
              <a:buFont typeface="Arial"/>
              <a:buChar char="•"/>
            </a:pPr>
            <a:r>
              <a:rPr lang="en-US" sz="2641">
                <a:solidFill>
                  <a:srgbClr val="000000"/>
                </a:solidFill>
                <a:latin typeface="HK Grotesk"/>
              </a:rPr>
              <a:t>Bir karıncanın aynı anda birden fazla potansiyel çözüm unsuruna yönelme durumu varsa, olasılıksal hesaplamalarla hangi tarafı tercih edeceği belirlenir.</a:t>
            </a:r>
          </a:p>
          <a:p>
            <a:pPr marL="570237" lvl="1" indent="-285118" algn="l">
              <a:lnSpc>
                <a:spcPts val="3697"/>
              </a:lnSpc>
              <a:buFont typeface="Arial"/>
              <a:buChar char="•"/>
            </a:pPr>
            <a:r>
              <a:rPr lang="en-US" sz="2641">
                <a:solidFill>
                  <a:srgbClr val="000000"/>
                </a:solidFill>
                <a:latin typeface="HK Grotesk"/>
              </a:rPr>
              <a:t>Algoritma tamamen çalışıp sona erdiğinde en çok feremon değeriyle desteklenen (en uygun) çözüm problemin çözümü olmaktadır.</a:t>
            </a:r>
          </a:p>
          <a:p>
            <a:pPr algn="l">
              <a:lnSpc>
                <a:spcPts val="3697"/>
              </a:lnSpc>
            </a:pPr>
            <a:endParaRPr lang="en-US" sz="2641">
              <a:solidFill>
                <a:srgbClr val="000000"/>
              </a:solidFill>
              <a:latin typeface="HK Grotesk"/>
            </a:endParaRPr>
          </a:p>
          <a:p>
            <a:pPr algn="l">
              <a:lnSpc>
                <a:spcPts val="3697"/>
              </a:lnSpc>
            </a:pPr>
            <a:endParaRPr lang="en-US" sz="2641">
              <a:solidFill>
                <a:srgbClr val="000000"/>
              </a:solidFill>
              <a:latin typeface="HK Grotes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7605723" y="1028700"/>
            <a:ext cx="10481579" cy="8760559"/>
            <a:chOff x="0" y="0"/>
            <a:chExt cx="2846102" cy="2378787"/>
          </a:xfrm>
        </p:grpSpPr>
        <p:sp>
          <p:nvSpPr>
            <p:cNvPr id="4" name="Freeform 4"/>
            <p:cNvSpPr/>
            <p:nvPr/>
          </p:nvSpPr>
          <p:spPr>
            <a:xfrm>
              <a:off x="0" y="0"/>
              <a:ext cx="2846102" cy="2378787"/>
            </a:xfrm>
            <a:custGeom>
              <a:avLst/>
              <a:gdLst/>
              <a:ahLst/>
              <a:cxnLst/>
              <a:rect l="l" t="t" r="r" b="b"/>
              <a:pathLst>
                <a:path w="2846102" h="2378787">
                  <a:moveTo>
                    <a:pt x="36931" y="0"/>
                  </a:moveTo>
                  <a:lnTo>
                    <a:pt x="2809171" y="0"/>
                  </a:lnTo>
                  <a:cubicBezTo>
                    <a:pt x="2829567" y="0"/>
                    <a:pt x="2846102" y="16535"/>
                    <a:pt x="2846102" y="36931"/>
                  </a:cubicBezTo>
                  <a:lnTo>
                    <a:pt x="2846102" y="2341856"/>
                  </a:lnTo>
                  <a:cubicBezTo>
                    <a:pt x="2846102" y="2362252"/>
                    <a:pt x="2829567" y="2378787"/>
                    <a:pt x="2809171" y="2378787"/>
                  </a:cubicBezTo>
                  <a:lnTo>
                    <a:pt x="36931" y="2378787"/>
                  </a:lnTo>
                  <a:cubicBezTo>
                    <a:pt x="16535" y="2378787"/>
                    <a:pt x="0" y="2362252"/>
                    <a:pt x="0" y="2341856"/>
                  </a:cubicBezTo>
                  <a:lnTo>
                    <a:pt x="0" y="36931"/>
                  </a:lnTo>
                  <a:cubicBezTo>
                    <a:pt x="0" y="16535"/>
                    <a:pt x="16535" y="0"/>
                    <a:pt x="36931" y="0"/>
                  </a:cubicBezTo>
                  <a:close/>
                </a:path>
              </a:pathLst>
            </a:custGeom>
            <a:solidFill>
              <a:srgbClr val="F1F1F1"/>
            </a:solidFill>
          </p:spPr>
        </p:sp>
        <p:sp>
          <p:nvSpPr>
            <p:cNvPr id="5" name="TextBox 5"/>
            <p:cNvSpPr txBox="1"/>
            <p:nvPr/>
          </p:nvSpPr>
          <p:spPr>
            <a:xfrm>
              <a:off x="0" y="-38100"/>
              <a:ext cx="2846102" cy="2416887"/>
            </a:xfrm>
            <a:prstGeom prst="rect">
              <a:avLst/>
            </a:prstGeom>
          </p:spPr>
          <p:txBody>
            <a:bodyPr lIns="51356" tIns="51356" rIns="51356" bIns="51356" rtlCol="0" anchor="ctr"/>
            <a:lstStyle/>
            <a:p>
              <a:pPr algn="ctr">
                <a:lnSpc>
                  <a:spcPts val="2100"/>
                </a:lnSpc>
              </a:pPr>
              <a:endParaRPr/>
            </a:p>
          </p:txBody>
        </p:sp>
      </p:grpSp>
      <p:sp>
        <p:nvSpPr>
          <p:cNvPr id="6" name="TextBox 6"/>
          <p:cNvSpPr txBox="1"/>
          <p:nvPr/>
        </p:nvSpPr>
        <p:spPr>
          <a:xfrm>
            <a:off x="993360" y="6073465"/>
            <a:ext cx="6612364" cy="616010"/>
          </a:xfrm>
          <a:prstGeom prst="rect">
            <a:avLst/>
          </a:prstGeom>
        </p:spPr>
        <p:txBody>
          <a:bodyPr lIns="0" tIns="0" rIns="0" bIns="0" rtlCol="0" anchor="t">
            <a:spAutoFit/>
          </a:bodyPr>
          <a:lstStyle/>
          <a:p>
            <a:pPr algn="l">
              <a:lnSpc>
                <a:spcPts val="4622"/>
              </a:lnSpc>
            </a:pPr>
            <a:r>
              <a:rPr lang="en-US" sz="4320" spc="155">
                <a:solidFill>
                  <a:srgbClr val="FFFFFF"/>
                </a:solidFill>
                <a:latin typeface="Archivo Black"/>
              </a:rPr>
              <a:t>Zeki Optimizasyon</a:t>
            </a:r>
          </a:p>
        </p:txBody>
      </p:sp>
      <p:sp>
        <p:nvSpPr>
          <p:cNvPr id="7" name="TextBox 7"/>
          <p:cNvSpPr txBox="1"/>
          <p:nvPr/>
        </p:nvSpPr>
        <p:spPr>
          <a:xfrm>
            <a:off x="1028700" y="4049971"/>
            <a:ext cx="7029221" cy="541895"/>
          </a:xfrm>
          <a:prstGeom prst="rect">
            <a:avLst/>
          </a:prstGeom>
        </p:spPr>
        <p:txBody>
          <a:bodyPr lIns="0" tIns="0" rIns="0" bIns="0" rtlCol="0" anchor="t">
            <a:spAutoFit/>
          </a:bodyPr>
          <a:lstStyle/>
          <a:p>
            <a:pPr algn="l">
              <a:lnSpc>
                <a:spcPts val="4428"/>
              </a:lnSpc>
            </a:pPr>
            <a:r>
              <a:rPr lang="en-US" sz="3163">
                <a:solidFill>
                  <a:srgbClr val="FFFFFF"/>
                </a:solidFill>
                <a:latin typeface="HK Grotesk Semi-Bold"/>
              </a:rPr>
              <a:t>HAFTA-7</a:t>
            </a:r>
          </a:p>
        </p:txBody>
      </p:sp>
      <p:sp>
        <p:nvSpPr>
          <p:cNvPr id="8" name="TextBox 8"/>
          <p:cNvSpPr txBox="1"/>
          <p:nvPr/>
        </p:nvSpPr>
        <p:spPr>
          <a:xfrm>
            <a:off x="7758171" y="2996176"/>
            <a:ext cx="10529829" cy="5252443"/>
          </a:xfrm>
          <a:prstGeom prst="rect">
            <a:avLst/>
          </a:prstGeom>
        </p:spPr>
        <p:txBody>
          <a:bodyPr lIns="0" tIns="0" rIns="0" bIns="0" rtlCol="0" anchor="t">
            <a:spAutoFit/>
          </a:bodyPr>
          <a:lstStyle/>
          <a:p>
            <a:pPr algn="l">
              <a:lnSpc>
                <a:spcPts val="3217"/>
              </a:lnSpc>
            </a:pPr>
            <a:r>
              <a:rPr lang="en-US" sz="1608">
                <a:solidFill>
                  <a:srgbClr val="343B3B"/>
                </a:solidFill>
                <a:latin typeface="HK Grotesk Bold"/>
              </a:rPr>
              <a:t>Bu bölümü tamamlayan bir öğrenci,</a:t>
            </a:r>
          </a:p>
          <a:p>
            <a:pPr marL="347382" lvl="1" indent="-173691" algn="l">
              <a:lnSpc>
                <a:spcPts val="3217"/>
              </a:lnSpc>
              <a:buFont typeface="Arial"/>
              <a:buChar char="•"/>
            </a:pPr>
            <a:r>
              <a:rPr lang="en-US" sz="1608">
                <a:solidFill>
                  <a:srgbClr val="343B3B"/>
                </a:solidFill>
                <a:latin typeface="HK Grotesk Bold"/>
              </a:rPr>
              <a:t>Öğrenciler optimizasyon kavramını kavrar.</a:t>
            </a:r>
          </a:p>
          <a:p>
            <a:pPr marL="347382" lvl="1" indent="-173691" algn="l">
              <a:lnSpc>
                <a:spcPts val="3217"/>
              </a:lnSpc>
              <a:buFont typeface="Arial"/>
              <a:buChar char="•"/>
            </a:pPr>
            <a:r>
              <a:rPr lang="en-US" sz="1608">
                <a:solidFill>
                  <a:srgbClr val="343B3B"/>
                </a:solidFill>
                <a:latin typeface="HK Grotesk Bold"/>
              </a:rPr>
              <a:t>Öğrenciler optimizasyon tabanlı problem modelleri tasarlayarak uygular.</a:t>
            </a:r>
          </a:p>
          <a:p>
            <a:pPr marL="347382" lvl="1" indent="-173691" algn="l">
              <a:lnSpc>
                <a:spcPts val="3217"/>
              </a:lnSpc>
              <a:buFont typeface="Arial"/>
              <a:buChar char="•"/>
            </a:pPr>
            <a:r>
              <a:rPr lang="en-US" sz="1608">
                <a:solidFill>
                  <a:srgbClr val="343B3B"/>
                </a:solidFill>
                <a:latin typeface="HK Grotesk Bold"/>
              </a:rPr>
              <a:t>Öğrenciler optimizasyona dayanan çözüm süreçlerini yorumlamayı kavrar.</a:t>
            </a:r>
          </a:p>
          <a:p>
            <a:pPr marL="347382" lvl="1" indent="-173691" algn="l">
              <a:lnSpc>
                <a:spcPts val="3217"/>
              </a:lnSpc>
              <a:buFont typeface="Arial"/>
              <a:buChar char="•"/>
            </a:pPr>
            <a:r>
              <a:rPr lang="en-US" sz="1608">
                <a:solidFill>
                  <a:srgbClr val="343B3B"/>
                </a:solidFill>
                <a:latin typeface="HK Grotesk Bold"/>
              </a:rPr>
              <a:t>Öğrenciler yapay zekâ alanı kapsamındaki zeki optimizasyon yöntemini anlar.</a:t>
            </a:r>
          </a:p>
          <a:p>
            <a:pPr marL="347382" lvl="1" indent="-173691" algn="l">
              <a:lnSpc>
                <a:spcPts val="3217"/>
              </a:lnSpc>
              <a:buFont typeface="Arial"/>
              <a:buChar char="•"/>
            </a:pPr>
            <a:r>
              <a:rPr lang="en-US" sz="1608">
                <a:solidFill>
                  <a:srgbClr val="343B3B"/>
                </a:solidFill>
                <a:latin typeface="HK Grotesk Bold"/>
              </a:rPr>
              <a:t>Öğrenciler Python programlama dilini kullanarak genetik algoritma program kodunu</a:t>
            </a:r>
          </a:p>
          <a:p>
            <a:pPr marL="347382" lvl="1" indent="-173691" algn="l">
              <a:lnSpc>
                <a:spcPts val="3217"/>
              </a:lnSpc>
              <a:buFont typeface="Arial"/>
              <a:buChar char="•"/>
            </a:pPr>
            <a:r>
              <a:rPr lang="en-US" sz="1608">
                <a:solidFill>
                  <a:srgbClr val="343B3B"/>
                </a:solidFill>
                <a:latin typeface="HK Grotesk Bold"/>
              </a:rPr>
              <a:t>yazabilir.</a:t>
            </a:r>
          </a:p>
          <a:p>
            <a:pPr marL="347382" lvl="1" indent="-173691" algn="l">
              <a:lnSpc>
                <a:spcPts val="3217"/>
              </a:lnSpc>
              <a:buFont typeface="Arial"/>
              <a:buChar char="•"/>
            </a:pPr>
            <a:r>
              <a:rPr lang="en-US" sz="1608">
                <a:solidFill>
                  <a:srgbClr val="343B3B"/>
                </a:solidFill>
                <a:latin typeface="HK Grotesk Bold"/>
              </a:rPr>
              <a:t>Öğrenciler Python programlama dilini kullanarak karınca koloni optimizasyonu program</a:t>
            </a:r>
          </a:p>
          <a:p>
            <a:pPr marL="347382" lvl="1" indent="-173691" algn="l">
              <a:lnSpc>
                <a:spcPts val="3217"/>
              </a:lnSpc>
              <a:buFont typeface="Arial"/>
              <a:buChar char="•"/>
            </a:pPr>
            <a:r>
              <a:rPr lang="en-US" sz="1608">
                <a:solidFill>
                  <a:srgbClr val="343B3B"/>
                </a:solidFill>
                <a:latin typeface="HK Grotesk Bold"/>
              </a:rPr>
              <a:t>kodunu yazabilir.</a:t>
            </a:r>
          </a:p>
          <a:p>
            <a:pPr marL="347382" lvl="1" indent="-173691" algn="l">
              <a:lnSpc>
                <a:spcPts val="3217"/>
              </a:lnSpc>
              <a:buFont typeface="Arial"/>
              <a:buChar char="•"/>
            </a:pPr>
            <a:r>
              <a:rPr lang="en-US" sz="1608">
                <a:solidFill>
                  <a:srgbClr val="343B3B"/>
                </a:solidFill>
                <a:latin typeface="HK Grotesk Bold"/>
              </a:rPr>
              <a:t>Öğrenciler, örnek bir probleme göre zeki optimizasyon çözümü gerçekleştirme yeteneği</a:t>
            </a:r>
          </a:p>
          <a:p>
            <a:pPr marL="347382" lvl="1" indent="-173691" algn="l">
              <a:lnSpc>
                <a:spcPts val="3217"/>
              </a:lnSpc>
              <a:buFont typeface="Arial"/>
              <a:buChar char="•"/>
            </a:pPr>
            <a:r>
              <a:rPr lang="en-US" sz="1608">
                <a:solidFill>
                  <a:srgbClr val="343B3B"/>
                </a:solidFill>
                <a:latin typeface="HK Grotesk Bold"/>
              </a:rPr>
              <a:t>kazanır.</a:t>
            </a:r>
          </a:p>
          <a:p>
            <a:pPr marL="347382" lvl="1" indent="-173691" algn="l">
              <a:lnSpc>
                <a:spcPts val="3217"/>
              </a:lnSpc>
              <a:buFont typeface="Arial"/>
              <a:buChar char="•"/>
            </a:pPr>
            <a:r>
              <a:rPr lang="en-US" sz="1608">
                <a:solidFill>
                  <a:srgbClr val="343B3B"/>
                </a:solidFill>
                <a:latin typeface="HK Grotesk Bold"/>
              </a:rPr>
              <a:t>Öğrenciler zeki optimizasyon algoritmalarının davranışlarını değerlendirerek yorumlar.</a:t>
            </a:r>
          </a:p>
          <a:p>
            <a:pPr marL="347382" lvl="1" indent="-173691" algn="l">
              <a:lnSpc>
                <a:spcPts val="3217"/>
              </a:lnSpc>
              <a:buFont typeface="Arial"/>
              <a:buChar char="•"/>
            </a:pPr>
            <a:r>
              <a:rPr lang="en-US" sz="1608">
                <a:solidFill>
                  <a:srgbClr val="343B3B"/>
                </a:solidFill>
                <a:latin typeface="HK Grotesk Bold"/>
              </a:rPr>
              <a:t>Öğrenciler zeki optimizasyon süreçlerinin Yapay Zekâ alanı açısından önemini kavrar.</a:t>
            </a:r>
          </a:p>
        </p:txBody>
      </p:sp>
      <p:sp>
        <p:nvSpPr>
          <p:cNvPr id="9" name="TextBox 9"/>
          <p:cNvSpPr txBox="1"/>
          <p:nvPr/>
        </p:nvSpPr>
        <p:spPr>
          <a:xfrm>
            <a:off x="3802922" y="1219591"/>
            <a:ext cx="11558577" cy="453713"/>
          </a:xfrm>
          <a:prstGeom prst="rect">
            <a:avLst/>
          </a:prstGeom>
        </p:spPr>
        <p:txBody>
          <a:bodyPr lIns="0" tIns="0" rIns="0" bIns="0" rtlCol="0" anchor="t">
            <a:spAutoFit/>
          </a:bodyPr>
          <a:lstStyle/>
          <a:p>
            <a:pPr algn="ctr">
              <a:lnSpc>
                <a:spcPts val="3788"/>
              </a:lnSpc>
              <a:spcBef>
                <a:spcPct val="0"/>
              </a:spcBef>
            </a:pPr>
            <a:r>
              <a:rPr lang="en-US" sz="2706">
                <a:solidFill>
                  <a:srgbClr val="000000"/>
                </a:solidFill>
                <a:latin typeface="HK Grotesk Bold"/>
              </a:rPr>
              <a:t>  BÖLÜM KAZANIMLARI:</a:t>
            </a:r>
          </a:p>
        </p:txBody>
      </p:sp>
      <p:sp>
        <p:nvSpPr>
          <p:cNvPr id="10" name="TextBox 10"/>
          <p:cNvSpPr txBox="1"/>
          <p:nvPr/>
        </p:nvSpPr>
        <p:spPr>
          <a:xfrm>
            <a:off x="8489692" y="9953625"/>
            <a:ext cx="1308616" cy="266700"/>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HK Grotesk"/>
              </a:rPr>
              <a:t>Hümeyra Göray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4978796" y="3738430"/>
            <a:ext cx="8330409" cy="5947407"/>
          </a:xfrm>
          <a:custGeom>
            <a:avLst/>
            <a:gdLst/>
            <a:ahLst/>
            <a:cxnLst/>
            <a:rect l="l" t="t" r="r" b="b"/>
            <a:pathLst>
              <a:path w="8330409" h="5947407">
                <a:moveTo>
                  <a:pt x="0" y="0"/>
                </a:moveTo>
                <a:lnTo>
                  <a:pt x="8330408" y="0"/>
                </a:lnTo>
                <a:lnTo>
                  <a:pt x="8330408" y="5947406"/>
                </a:lnTo>
                <a:lnTo>
                  <a:pt x="0" y="5947406"/>
                </a:lnTo>
                <a:lnTo>
                  <a:pt x="0" y="0"/>
                </a:lnTo>
                <a:close/>
              </a:path>
            </a:pathLst>
          </a:custGeom>
          <a:blipFill>
            <a:blip r:embed="rId2"/>
            <a:stretch>
              <a:fillRect/>
            </a:stretch>
          </a:blipFill>
        </p:spPr>
      </p:sp>
      <p:sp>
        <p:nvSpPr>
          <p:cNvPr id="3" name="TextBox 3"/>
          <p:cNvSpPr txBox="1"/>
          <p:nvPr/>
        </p:nvSpPr>
        <p:spPr>
          <a:xfrm>
            <a:off x="326717" y="357269"/>
            <a:ext cx="10970618"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1.4. Karınca Koloni Optimizasyonu ile Zeki Optimizasyon</a:t>
            </a:r>
          </a:p>
        </p:txBody>
      </p:sp>
      <p:sp>
        <p:nvSpPr>
          <p:cNvPr id="4" name="TextBox 4"/>
          <p:cNvSpPr txBox="1"/>
          <p:nvPr/>
        </p:nvSpPr>
        <p:spPr>
          <a:xfrm>
            <a:off x="1028700" y="1195337"/>
            <a:ext cx="16230600" cy="2790413"/>
          </a:xfrm>
          <a:prstGeom prst="rect">
            <a:avLst/>
          </a:prstGeom>
        </p:spPr>
        <p:txBody>
          <a:bodyPr lIns="0" tIns="0" rIns="0" bIns="0" rtlCol="0" anchor="t">
            <a:spAutoFit/>
          </a:bodyPr>
          <a:lstStyle/>
          <a:p>
            <a:pPr algn="l">
              <a:lnSpc>
                <a:spcPts val="3697"/>
              </a:lnSpc>
            </a:pPr>
            <a:r>
              <a:rPr lang="en-US" sz="2641">
                <a:solidFill>
                  <a:srgbClr val="000000"/>
                </a:solidFill>
                <a:latin typeface="HK Grotesk"/>
              </a:rPr>
              <a:t>Karınca Koloni Optimizasyonu’nun genel çözüm süreci Şekil 7.3’tekine benzer bir akışı ortaya çıkarmaktadır. Şekilde N ve F arası en uygun rota zamanla olgunlaşan; optimum çözümü oluşturmaktadır.Karınca Koloni Optimizasyonu kapsamında farklı potansiyel çözüm unsurları arası geçişlerde feremon değerlerinin güncellenmesi konusunda farklı matematiksel hesaplamalar gerçekleştirilmektedir. Bu hesaplamalar doğrultusunda karıncalar problem çözümünde tıpkı etmen tabanlı modellemede olduğu gibi yeni adımlar atabilmektedir.</a:t>
            </a:r>
          </a:p>
        </p:txBody>
      </p:sp>
      <p:sp>
        <p:nvSpPr>
          <p:cNvPr id="5" name="TextBox 5"/>
          <p:cNvSpPr txBox="1"/>
          <p:nvPr/>
        </p:nvSpPr>
        <p:spPr>
          <a:xfrm>
            <a:off x="2397204" y="9638211"/>
            <a:ext cx="13493591" cy="4222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Şekil 7.3. Karınca Koloni Optimizasyonu ile temsili problem çözümü (Web Kaynağı 7.3)</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641376" cy="10287000"/>
            <a:chOff x="0" y="0"/>
            <a:chExt cx="2802667" cy="2709333"/>
          </a:xfrm>
        </p:grpSpPr>
        <p:sp>
          <p:nvSpPr>
            <p:cNvPr id="3" name="Freeform 3"/>
            <p:cNvSpPr/>
            <p:nvPr/>
          </p:nvSpPr>
          <p:spPr>
            <a:xfrm>
              <a:off x="0" y="0"/>
              <a:ext cx="2802667" cy="2709333"/>
            </a:xfrm>
            <a:custGeom>
              <a:avLst/>
              <a:gdLst/>
              <a:ahLst/>
              <a:cxnLst/>
              <a:rect l="l" t="t" r="r" b="b"/>
              <a:pathLst>
                <a:path w="2802667" h="2709333">
                  <a:moveTo>
                    <a:pt x="36376" y="0"/>
                  </a:moveTo>
                  <a:lnTo>
                    <a:pt x="2766290" y="0"/>
                  </a:lnTo>
                  <a:cubicBezTo>
                    <a:pt x="2775938" y="0"/>
                    <a:pt x="2785191" y="3833"/>
                    <a:pt x="2792013" y="10654"/>
                  </a:cubicBezTo>
                  <a:cubicBezTo>
                    <a:pt x="2798834" y="17476"/>
                    <a:pt x="2802667" y="26729"/>
                    <a:pt x="2802667" y="36376"/>
                  </a:cubicBezTo>
                  <a:lnTo>
                    <a:pt x="2802667" y="2672957"/>
                  </a:lnTo>
                  <a:cubicBezTo>
                    <a:pt x="2802667" y="2682604"/>
                    <a:pt x="2798834" y="2691857"/>
                    <a:pt x="2792013" y="2698679"/>
                  </a:cubicBezTo>
                  <a:cubicBezTo>
                    <a:pt x="2785191" y="2705501"/>
                    <a:pt x="2775938" y="2709333"/>
                    <a:pt x="2766290" y="2709333"/>
                  </a:cubicBezTo>
                  <a:lnTo>
                    <a:pt x="36376" y="2709333"/>
                  </a:lnTo>
                  <a:cubicBezTo>
                    <a:pt x="26729" y="2709333"/>
                    <a:pt x="17476" y="2705501"/>
                    <a:pt x="10654" y="2698679"/>
                  </a:cubicBezTo>
                  <a:cubicBezTo>
                    <a:pt x="3833" y="2691857"/>
                    <a:pt x="0" y="2682604"/>
                    <a:pt x="0" y="2672957"/>
                  </a:cubicBezTo>
                  <a:lnTo>
                    <a:pt x="0" y="36376"/>
                  </a:lnTo>
                  <a:cubicBezTo>
                    <a:pt x="0" y="26729"/>
                    <a:pt x="3833" y="17476"/>
                    <a:pt x="10654" y="10654"/>
                  </a:cubicBezTo>
                  <a:cubicBezTo>
                    <a:pt x="17476" y="3833"/>
                    <a:pt x="26729" y="0"/>
                    <a:pt x="36376" y="0"/>
                  </a:cubicBezTo>
                  <a:close/>
                </a:path>
              </a:pathLst>
            </a:custGeom>
            <a:solidFill>
              <a:srgbClr val="F1F1F1"/>
            </a:solidFill>
          </p:spPr>
        </p:sp>
        <p:sp>
          <p:nvSpPr>
            <p:cNvPr id="4" name="TextBox 4"/>
            <p:cNvSpPr txBox="1"/>
            <p:nvPr/>
          </p:nvSpPr>
          <p:spPr>
            <a:xfrm>
              <a:off x="0" y="-38100"/>
              <a:ext cx="2802667"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2243702" y="4180724"/>
            <a:ext cx="4858009" cy="2429005"/>
          </a:xfrm>
          <a:custGeom>
            <a:avLst/>
            <a:gdLst/>
            <a:ahLst/>
            <a:cxnLst/>
            <a:rect l="l" t="t" r="r" b="b"/>
            <a:pathLst>
              <a:path w="4858009" h="2429005">
                <a:moveTo>
                  <a:pt x="0" y="0"/>
                </a:moveTo>
                <a:lnTo>
                  <a:pt x="4858010" y="0"/>
                </a:lnTo>
                <a:lnTo>
                  <a:pt x="4858010" y="2429005"/>
                </a:lnTo>
                <a:lnTo>
                  <a:pt x="0" y="24290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221305" y="2897359"/>
            <a:ext cx="10551338" cy="4995735"/>
          </a:xfrm>
          <a:custGeom>
            <a:avLst/>
            <a:gdLst/>
            <a:ahLst/>
            <a:cxnLst/>
            <a:rect l="l" t="t" r="r" b="b"/>
            <a:pathLst>
              <a:path w="10551338" h="4995735">
                <a:moveTo>
                  <a:pt x="0" y="0"/>
                </a:moveTo>
                <a:lnTo>
                  <a:pt x="10551337" y="0"/>
                </a:lnTo>
                <a:lnTo>
                  <a:pt x="10551337" y="4995735"/>
                </a:lnTo>
                <a:lnTo>
                  <a:pt x="0" y="4995735"/>
                </a:lnTo>
                <a:lnTo>
                  <a:pt x="0" y="0"/>
                </a:lnTo>
                <a:close/>
              </a:path>
            </a:pathLst>
          </a:custGeom>
          <a:blipFill>
            <a:blip r:embed="rId4"/>
            <a:stretch>
              <a:fillRect/>
            </a:stretch>
          </a:blipFill>
        </p:spPr>
      </p:sp>
      <p:sp>
        <p:nvSpPr>
          <p:cNvPr id="7" name="TextBox 7"/>
          <p:cNvSpPr txBox="1"/>
          <p:nvPr/>
        </p:nvSpPr>
        <p:spPr>
          <a:xfrm>
            <a:off x="1968074" y="1140932"/>
            <a:ext cx="5238791" cy="805783"/>
          </a:xfrm>
          <a:prstGeom prst="rect">
            <a:avLst/>
          </a:prstGeom>
        </p:spPr>
        <p:txBody>
          <a:bodyPr lIns="0" tIns="0" rIns="0" bIns="0" rtlCol="0" anchor="t">
            <a:spAutoFit/>
          </a:bodyPr>
          <a:lstStyle/>
          <a:p>
            <a:pPr algn="l">
              <a:lnSpc>
                <a:spcPts val="6439"/>
              </a:lnSpc>
            </a:pPr>
            <a:r>
              <a:rPr lang="en-US" sz="4953">
                <a:solidFill>
                  <a:srgbClr val="222A9B"/>
                </a:solidFill>
                <a:latin typeface="HK Grotesk Bold"/>
              </a:rPr>
              <a:t>Biliyor musunuz?</a:t>
            </a:r>
          </a:p>
        </p:txBody>
      </p:sp>
      <p:sp>
        <p:nvSpPr>
          <p:cNvPr id="8" name="TextBox 8"/>
          <p:cNvSpPr txBox="1"/>
          <p:nvPr/>
        </p:nvSpPr>
        <p:spPr>
          <a:xfrm>
            <a:off x="326717" y="357269"/>
            <a:ext cx="10945155"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1.4. Karınca Koloni Optimizasyonu ile Zeki Optimizasyon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641376" cy="10287000"/>
            <a:chOff x="0" y="0"/>
            <a:chExt cx="2802667" cy="2709333"/>
          </a:xfrm>
        </p:grpSpPr>
        <p:sp>
          <p:nvSpPr>
            <p:cNvPr id="3" name="Freeform 3"/>
            <p:cNvSpPr/>
            <p:nvPr/>
          </p:nvSpPr>
          <p:spPr>
            <a:xfrm>
              <a:off x="0" y="0"/>
              <a:ext cx="2802667" cy="2709333"/>
            </a:xfrm>
            <a:custGeom>
              <a:avLst/>
              <a:gdLst/>
              <a:ahLst/>
              <a:cxnLst/>
              <a:rect l="l" t="t" r="r" b="b"/>
              <a:pathLst>
                <a:path w="2802667" h="2709333">
                  <a:moveTo>
                    <a:pt x="36376" y="0"/>
                  </a:moveTo>
                  <a:lnTo>
                    <a:pt x="2766290" y="0"/>
                  </a:lnTo>
                  <a:cubicBezTo>
                    <a:pt x="2775938" y="0"/>
                    <a:pt x="2785191" y="3833"/>
                    <a:pt x="2792013" y="10654"/>
                  </a:cubicBezTo>
                  <a:cubicBezTo>
                    <a:pt x="2798834" y="17476"/>
                    <a:pt x="2802667" y="26729"/>
                    <a:pt x="2802667" y="36376"/>
                  </a:cubicBezTo>
                  <a:lnTo>
                    <a:pt x="2802667" y="2672957"/>
                  </a:lnTo>
                  <a:cubicBezTo>
                    <a:pt x="2802667" y="2682604"/>
                    <a:pt x="2798834" y="2691857"/>
                    <a:pt x="2792013" y="2698679"/>
                  </a:cubicBezTo>
                  <a:cubicBezTo>
                    <a:pt x="2785191" y="2705501"/>
                    <a:pt x="2775938" y="2709333"/>
                    <a:pt x="2766290" y="2709333"/>
                  </a:cubicBezTo>
                  <a:lnTo>
                    <a:pt x="36376" y="2709333"/>
                  </a:lnTo>
                  <a:cubicBezTo>
                    <a:pt x="26729" y="2709333"/>
                    <a:pt x="17476" y="2705501"/>
                    <a:pt x="10654" y="2698679"/>
                  </a:cubicBezTo>
                  <a:cubicBezTo>
                    <a:pt x="3833" y="2691857"/>
                    <a:pt x="0" y="2682604"/>
                    <a:pt x="0" y="2672957"/>
                  </a:cubicBezTo>
                  <a:lnTo>
                    <a:pt x="0" y="36376"/>
                  </a:lnTo>
                  <a:cubicBezTo>
                    <a:pt x="0" y="26729"/>
                    <a:pt x="3833" y="17476"/>
                    <a:pt x="10654" y="10654"/>
                  </a:cubicBezTo>
                  <a:cubicBezTo>
                    <a:pt x="17476" y="3833"/>
                    <a:pt x="26729" y="0"/>
                    <a:pt x="36376" y="0"/>
                  </a:cubicBezTo>
                  <a:close/>
                </a:path>
              </a:pathLst>
            </a:custGeom>
            <a:solidFill>
              <a:srgbClr val="F1F1F1"/>
            </a:solidFill>
          </p:spPr>
        </p:sp>
        <p:sp>
          <p:nvSpPr>
            <p:cNvPr id="4" name="TextBox 4"/>
            <p:cNvSpPr txBox="1"/>
            <p:nvPr/>
          </p:nvSpPr>
          <p:spPr>
            <a:xfrm>
              <a:off x="0" y="-38100"/>
              <a:ext cx="2802667"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1612857" y="3086100"/>
            <a:ext cx="5105565" cy="4114800"/>
          </a:xfrm>
          <a:custGeom>
            <a:avLst/>
            <a:gdLst/>
            <a:ahLst/>
            <a:cxnLst/>
            <a:rect l="l" t="t" r="r" b="b"/>
            <a:pathLst>
              <a:path w="5105565" h="4114800">
                <a:moveTo>
                  <a:pt x="0" y="0"/>
                </a:moveTo>
                <a:lnTo>
                  <a:pt x="5105565" y="0"/>
                </a:lnTo>
                <a:lnTo>
                  <a:pt x="510556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28700" y="4155165"/>
            <a:ext cx="9418820" cy="506222"/>
          </a:xfrm>
          <a:prstGeom prst="rect">
            <a:avLst/>
          </a:prstGeom>
        </p:spPr>
        <p:txBody>
          <a:bodyPr lIns="0" tIns="0" rIns="0" bIns="0" rtlCol="0" anchor="t">
            <a:spAutoFit/>
          </a:bodyPr>
          <a:lstStyle/>
          <a:p>
            <a:pPr algn="l">
              <a:lnSpc>
                <a:spcPts val="4123"/>
              </a:lnSpc>
            </a:pPr>
            <a:r>
              <a:rPr lang="en-US" sz="2945" dirty="0">
                <a:solidFill>
                  <a:srgbClr val="000000"/>
                </a:solidFill>
                <a:latin typeface="HK Grotesk"/>
                <a:hlinkClick r:id="rId4"/>
              </a:rPr>
              <a:t>https://www.youtube.com/watch?v=gkGa6WZpcQg</a:t>
            </a:r>
            <a:endParaRPr lang="en-US" sz="2945" dirty="0">
              <a:solidFill>
                <a:srgbClr val="000000"/>
              </a:solidFill>
              <a:latin typeface="HK Grotesk"/>
            </a:endParaRPr>
          </a:p>
        </p:txBody>
      </p:sp>
      <p:sp>
        <p:nvSpPr>
          <p:cNvPr id="7" name="TextBox 7"/>
          <p:cNvSpPr txBox="1"/>
          <p:nvPr/>
        </p:nvSpPr>
        <p:spPr>
          <a:xfrm>
            <a:off x="326717" y="357269"/>
            <a:ext cx="10120803"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1.4. Karınca Koloni Optimizasyonu ile Zeki Optimizasyon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641376" cy="10287000"/>
            <a:chOff x="0" y="0"/>
            <a:chExt cx="2802667" cy="2709333"/>
          </a:xfrm>
        </p:grpSpPr>
        <p:sp>
          <p:nvSpPr>
            <p:cNvPr id="3" name="Freeform 3"/>
            <p:cNvSpPr/>
            <p:nvPr/>
          </p:nvSpPr>
          <p:spPr>
            <a:xfrm>
              <a:off x="0" y="0"/>
              <a:ext cx="2802667" cy="2709333"/>
            </a:xfrm>
            <a:custGeom>
              <a:avLst/>
              <a:gdLst/>
              <a:ahLst/>
              <a:cxnLst/>
              <a:rect l="l" t="t" r="r" b="b"/>
              <a:pathLst>
                <a:path w="2802667" h="2709333">
                  <a:moveTo>
                    <a:pt x="36376" y="0"/>
                  </a:moveTo>
                  <a:lnTo>
                    <a:pt x="2766290" y="0"/>
                  </a:lnTo>
                  <a:cubicBezTo>
                    <a:pt x="2775938" y="0"/>
                    <a:pt x="2785191" y="3833"/>
                    <a:pt x="2792013" y="10654"/>
                  </a:cubicBezTo>
                  <a:cubicBezTo>
                    <a:pt x="2798834" y="17476"/>
                    <a:pt x="2802667" y="26729"/>
                    <a:pt x="2802667" y="36376"/>
                  </a:cubicBezTo>
                  <a:lnTo>
                    <a:pt x="2802667" y="2672957"/>
                  </a:lnTo>
                  <a:cubicBezTo>
                    <a:pt x="2802667" y="2682604"/>
                    <a:pt x="2798834" y="2691857"/>
                    <a:pt x="2792013" y="2698679"/>
                  </a:cubicBezTo>
                  <a:cubicBezTo>
                    <a:pt x="2785191" y="2705501"/>
                    <a:pt x="2775938" y="2709333"/>
                    <a:pt x="2766290" y="2709333"/>
                  </a:cubicBezTo>
                  <a:lnTo>
                    <a:pt x="36376" y="2709333"/>
                  </a:lnTo>
                  <a:cubicBezTo>
                    <a:pt x="26729" y="2709333"/>
                    <a:pt x="17476" y="2705501"/>
                    <a:pt x="10654" y="2698679"/>
                  </a:cubicBezTo>
                  <a:cubicBezTo>
                    <a:pt x="3833" y="2691857"/>
                    <a:pt x="0" y="2682604"/>
                    <a:pt x="0" y="2672957"/>
                  </a:cubicBezTo>
                  <a:lnTo>
                    <a:pt x="0" y="36376"/>
                  </a:lnTo>
                  <a:cubicBezTo>
                    <a:pt x="0" y="26729"/>
                    <a:pt x="3833" y="17476"/>
                    <a:pt x="10654" y="10654"/>
                  </a:cubicBezTo>
                  <a:cubicBezTo>
                    <a:pt x="17476" y="3833"/>
                    <a:pt x="26729" y="0"/>
                    <a:pt x="36376" y="0"/>
                  </a:cubicBezTo>
                  <a:close/>
                </a:path>
              </a:pathLst>
            </a:custGeom>
            <a:solidFill>
              <a:srgbClr val="F1F1F1"/>
            </a:solidFill>
          </p:spPr>
        </p:sp>
        <p:sp>
          <p:nvSpPr>
            <p:cNvPr id="4" name="TextBox 4"/>
            <p:cNvSpPr txBox="1"/>
            <p:nvPr/>
          </p:nvSpPr>
          <p:spPr>
            <a:xfrm>
              <a:off x="0" y="-38100"/>
              <a:ext cx="2802667" cy="2747433"/>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677708" y="950702"/>
            <a:ext cx="9418820" cy="8863965"/>
          </a:xfrm>
          <a:prstGeom prst="rect">
            <a:avLst/>
          </a:prstGeom>
        </p:spPr>
        <p:txBody>
          <a:bodyPr lIns="0" tIns="0" rIns="0" bIns="0" rtlCol="0" anchor="t">
            <a:spAutoFit/>
          </a:bodyPr>
          <a:lstStyle/>
          <a:p>
            <a:r>
              <a:rPr lang="tr-TR" dirty="0"/>
              <a:t>TSP, bir satıcının belirli bir dizi şehri ziyaret etmesi ve her şehri sadece bir kez ziyaret ettikten sonra başlangıç noktasına dönmesi gereken bir problemdir. Amaç, bu turu tamamlamak için en kısa toplam mesafeyi bulmaktır.</a:t>
            </a:r>
          </a:p>
          <a:p>
            <a:r>
              <a:rPr lang="tr-TR" b="1" dirty="0" err="1"/>
              <a:t>Kombinatoryal</a:t>
            </a:r>
            <a:r>
              <a:rPr lang="tr-TR" b="1" dirty="0"/>
              <a:t> ve Sürekli Optimizasyon Nedir?</a:t>
            </a:r>
          </a:p>
          <a:p>
            <a:r>
              <a:rPr lang="tr-TR" b="1" dirty="0" err="1"/>
              <a:t>Kombinatoryal</a:t>
            </a:r>
            <a:r>
              <a:rPr lang="tr-TR" b="1" dirty="0"/>
              <a:t> Optimizasyon:</a:t>
            </a:r>
            <a:endParaRPr lang="tr-TR" dirty="0"/>
          </a:p>
          <a:p>
            <a:pPr>
              <a:buFont typeface="Arial" panose="020B0604020202020204" pitchFamily="34" charset="0"/>
              <a:buChar char="•"/>
            </a:pPr>
            <a:r>
              <a:rPr lang="tr-TR" dirty="0"/>
              <a:t>Problemin çözüm unsurları (bu durumda şehirler) belirli ve ayrık (</a:t>
            </a:r>
            <a:r>
              <a:rPr lang="tr-TR" dirty="0" err="1"/>
              <a:t>discrete</a:t>
            </a:r>
            <a:r>
              <a:rPr lang="tr-TR" dirty="0"/>
              <a:t>) elemanlardan oluşur.</a:t>
            </a:r>
          </a:p>
          <a:p>
            <a:pPr>
              <a:buFont typeface="Arial" panose="020B0604020202020204" pitchFamily="34" charset="0"/>
              <a:buChar char="•"/>
            </a:pPr>
            <a:r>
              <a:rPr lang="tr-TR" dirty="0"/>
              <a:t>Çözüm, bu elemanların belirli bir kombinasyonu veya sıralamasıdır.</a:t>
            </a:r>
          </a:p>
          <a:p>
            <a:pPr>
              <a:buFont typeface="Arial" panose="020B0604020202020204" pitchFamily="34" charset="0"/>
              <a:buChar char="•"/>
            </a:pPr>
            <a:r>
              <a:rPr lang="tr-TR" dirty="0"/>
              <a:t>TSP gibi problemler, genellikle </a:t>
            </a:r>
            <a:r>
              <a:rPr lang="tr-TR" dirty="0" err="1"/>
              <a:t>kombinatoryal</a:t>
            </a:r>
            <a:r>
              <a:rPr lang="tr-TR" dirty="0"/>
              <a:t> optimizasyon kategorisindedir çünkü şehirlerin belirli bir sırası vardır ve bu sıralamaların kombinasyonları incelenir.</a:t>
            </a:r>
          </a:p>
          <a:p>
            <a:r>
              <a:rPr lang="tr-TR" b="1" dirty="0"/>
              <a:t>Sürekli Optimizasyon:</a:t>
            </a:r>
            <a:endParaRPr lang="tr-TR" dirty="0"/>
          </a:p>
          <a:p>
            <a:pPr>
              <a:buFont typeface="Arial" panose="020B0604020202020204" pitchFamily="34" charset="0"/>
              <a:buChar char="•"/>
            </a:pPr>
            <a:r>
              <a:rPr lang="tr-TR" dirty="0"/>
              <a:t>Çözüm unsurları sürekli ve kesintisiz (</a:t>
            </a:r>
            <a:r>
              <a:rPr lang="tr-TR" dirty="0" err="1"/>
              <a:t>continuous</a:t>
            </a:r>
            <a:r>
              <a:rPr lang="tr-TR" dirty="0"/>
              <a:t>) değerler alabilir.</a:t>
            </a:r>
          </a:p>
          <a:p>
            <a:pPr>
              <a:buFont typeface="Arial" panose="020B0604020202020204" pitchFamily="34" charset="0"/>
              <a:buChar char="•"/>
            </a:pPr>
            <a:r>
              <a:rPr lang="tr-TR" dirty="0"/>
              <a:t>Bu tür problemler, genellikle bir fonksiyonun en iyi değerini bulmak için belirli bir aralıkta sürekli değişen parametrelerin incelenmesini gerektirir.</a:t>
            </a:r>
          </a:p>
          <a:p>
            <a:r>
              <a:rPr lang="tr-TR" b="1" dirty="0"/>
              <a:t>TSP Üzerinden </a:t>
            </a:r>
            <a:r>
              <a:rPr lang="tr-TR" b="1" dirty="0" err="1"/>
              <a:t>Kombinatoryal</a:t>
            </a:r>
            <a:r>
              <a:rPr lang="tr-TR" b="1" dirty="0"/>
              <a:t> ve Sürekli Optimizasyon</a:t>
            </a:r>
          </a:p>
          <a:p>
            <a:r>
              <a:rPr lang="tr-TR" b="1" dirty="0" err="1"/>
              <a:t>Kombinatoryal</a:t>
            </a:r>
            <a:r>
              <a:rPr lang="tr-TR" b="1" dirty="0"/>
              <a:t> Optimizasyon - TSP:</a:t>
            </a:r>
            <a:endParaRPr lang="tr-TR" dirty="0"/>
          </a:p>
          <a:p>
            <a:pPr>
              <a:buFont typeface="Arial" panose="020B0604020202020204" pitchFamily="34" charset="0"/>
              <a:buChar char="•"/>
            </a:pPr>
            <a:r>
              <a:rPr lang="tr-TR" dirty="0"/>
              <a:t>TSP, </a:t>
            </a:r>
            <a:r>
              <a:rPr lang="tr-TR" dirty="0" err="1"/>
              <a:t>kombinatoryal</a:t>
            </a:r>
            <a:r>
              <a:rPr lang="tr-TR" dirty="0"/>
              <a:t> bir problemdir çünkü çözüm, belirli şehirlerin sıralanması ile ilgilidir.</a:t>
            </a:r>
          </a:p>
          <a:p>
            <a:pPr>
              <a:buFont typeface="Arial" panose="020B0604020202020204" pitchFamily="34" charset="0"/>
              <a:buChar char="•"/>
            </a:pPr>
            <a:r>
              <a:rPr lang="tr-TR" dirty="0"/>
              <a:t>Amaç, şehirlerin en uygun sırayla gezilmesini sağlayarak toplam mesafeyi en aza indirmektir.</a:t>
            </a:r>
          </a:p>
          <a:p>
            <a:pPr>
              <a:buFont typeface="Arial" panose="020B0604020202020204" pitchFamily="34" charset="0"/>
              <a:buChar char="•"/>
            </a:pPr>
            <a:r>
              <a:rPr lang="tr-TR" dirty="0" err="1"/>
              <a:t>Kombinatoryal</a:t>
            </a:r>
            <a:r>
              <a:rPr lang="tr-TR" dirty="0"/>
              <a:t> optimizasyon yöntemleri arasında şunlar bulunur:</a:t>
            </a:r>
          </a:p>
          <a:p>
            <a:pPr marL="742950" lvl="1" indent="-285750">
              <a:buFont typeface="Arial" panose="020B0604020202020204" pitchFamily="34" charset="0"/>
              <a:buChar char="•"/>
            </a:pPr>
            <a:r>
              <a:rPr lang="tr-TR" b="1" dirty="0"/>
              <a:t>Brute Force:</a:t>
            </a:r>
            <a:r>
              <a:rPr lang="tr-TR" dirty="0"/>
              <a:t> Tüm olası şehir sıralamalarını deneyerek en kısa yolu bulma. Ancak, şehir sayısı arttıkça bu yöntem pratik değildir.</a:t>
            </a:r>
          </a:p>
          <a:p>
            <a:pPr marL="742950" lvl="1" indent="-285750">
              <a:buFont typeface="Arial" panose="020B0604020202020204" pitchFamily="34" charset="0"/>
              <a:buChar char="•"/>
            </a:pPr>
            <a:r>
              <a:rPr lang="tr-TR" b="1" dirty="0"/>
              <a:t>Yaklaşık Algoritmalar:</a:t>
            </a:r>
            <a:r>
              <a:rPr lang="tr-TR" dirty="0"/>
              <a:t> Genetik algoritmalar, karınca kolonisi optimizasyonu, </a:t>
            </a:r>
            <a:r>
              <a:rPr lang="tr-TR" dirty="0" err="1"/>
              <a:t>simüle</a:t>
            </a:r>
            <a:r>
              <a:rPr lang="tr-TR" dirty="0"/>
              <a:t> tavlama (</a:t>
            </a:r>
            <a:r>
              <a:rPr lang="tr-TR" dirty="0" err="1"/>
              <a:t>simulated</a:t>
            </a:r>
            <a:r>
              <a:rPr lang="tr-TR" dirty="0"/>
              <a:t> </a:t>
            </a:r>
            <a:r>
              <a:rPr lang="tr-TR" dirty="0" err="1"/>
              <a:t>annealing</a:t>
            </a:r>
            <a:r>
              <a:rPr lang="tr-TR" dirty="0"/>
              <a:t>) gibi yöntemler kullanılarak en iyi çözüm bulunmaya çalışılır.</a:t>
            </a:r>
          </a:p>
          <a:p>
            <a:pPr marL="742950" lvl="1" indent="-285750">
              <a:buFont typeface="Arial" panose="020B0604020202020204" pitchFamily="34" charset="0"/>
              <a:buChar char="•"/>
            </a:pPr>
            <a:r>
              <a:rPr lang="tr-TR" b="1" dirty="0"/>
              <a:t>Dinamik Programlama:</a:t>
            </a:r>
            <a:r>
              <a:rPr lang="tr-TR" dirty="0"/>
              <a:t> Örneğin, </a:t>
            </a:r>
            <a:r>
              <a:rPr lang="tr-TR" dirty="0" err="1"/>
              <a:t>Bellman-Held-Karp</a:t>
            </a:r>
            <a:r>
              <a:rPr lang="tr-TR" dirty="0"/>
              <a:t> algoritması gibi algoritmalar, alt problemleri çözerek toplam problemi çözer.</a:t>
            </a:r>
          </a:p>
          <a:p>
            <a:r>
              <a:rPr lang="tr-TR" b="1" dirty="0"/>
              <a:t>Sürekli Optimizasyon - TSP:</a:t>
            </a:r>
            <a:endParaRPr lang="tr-TR" dirty="0"/>
          </a:p>
          <a:p>
            <a:pPr>
              <a:buFont typeface="Arial" panose="020B0604020202020204" pitchFamily="34" charset="0"/>
              <a:buChar char="•"/>
            </a:pPr>
            <a:r>
              <a:rPr lang="tr-TR" dirty="0"/>
              <a:t>TSP doğrudan sürekli optimizasyon problemi değildir, ancak bazı durumlarda sürekli optimizasyon teknikleri kullanılabilir.</a:t>
            </a:r>
          </a:p>
          <a:p>
            <a:pPr>
              <a:buFont typeface="Arial" panose="020B0604020202020204" pitchFamily="34" charset="0"/>
              <a:buChar char="•"/>
            </a:pPr>
            <a:r>
              <a:rPr lang="tr-TR" dirty="0"/>
              <a:t>Örneğin, şehirlerin koordinatları sürekli bir uzayda yer alır ve bazı çözümler bu koordinatlara dayalı olabilir. Ancak çözüm hala şehirlerin belirli bir sıralaması olduğundan, temelinde </a:t>
            </a:r>
            <a:r>
              <a:rPr lang="tr-TR" dirty="0" err="1"/>
              <a:t>kombinatoryal</a:t>
            </a:r>
            <a:r>
              <a:rPr lang="tr-TR" dirty="0"/>
              <a:t> bir problem olarak kalır.</a:t>
            </a:r>
          </a:p>
          <a:p>
            <a:pPr>
              <a:buFont typeface="Arial" panose="020B0604020202020204" pitchFamily="34" charset="0"/>
              <a:buChar char="•"/>
            </a:pPr>
            <a:r>
              <a:rPr lang="tr-TR" dirty="0"/>
              <a:t>Sürekli optimizasyon, koordinatları kullanarak şehirler arasındaki en kısa mesafeyi hesaplamak için kullanılabilir, ancak şehirlerin sıralanması </a:t>
            </a:r>
            <a:r>
              <a:rPr lang="tr-TR" dirty="0" err="1"/>
              <a:t>kombinatoryal</a:t>
            </a:r>
            <a:r>
              <a:rPr lang="tr-TR" dirty="0"/>
              <a:t> bir yaklaşımla bulunur.</a:t>
            </a:r>
          </a:p>
        </p:txBody>
      </p:sp>
      <p:sp>
        <p:nvSpPr>
          <p:cNvPr id="7" name="TextBox 7"/>
          <p:cNvSpPr txBox="1"/>
          <p:nvPr/>
        </p:nvSpPr>
        <p:spPr>
          <a:xfrm>
            <a:off x="326717" y="357269"/>
            <a:ext cx="10120803" cy="431144"/>
          </a:xfrm>
          <a:prstGeom prst="rect">
            <a:avLst/>
          </a:prstGeom>
        </p:spPr>
        <p:txBody>
          <a:bodyPr lIns="0" tIns="0" rIns="0" bIns="0" rtlCol="0" anchor="t">
            <a:spAutoFit/>
          </a:bodyPr>
          <a:lstStyle/>
          <a:p>
            <a:pPr algn="l">
              <a:lnSpc>
                <a:spcPts val="3499"/>
              </a:lnSpc>
              <a:spcBef>
                <a:spcPct val="0"/>
              </a:spcBef>
            </a:pPr>
            <a:r>
              <a:rPr lang="tr-TR" sz="2800" dirty="0"/>
              <a:t>Gezgin Satıcı Problemi (TSP) Nedir?</a:t>
            </a:r>
            <a:endParaRPr lang="en-US" sz="2499" dirty="0">
              <a:solidFill>
                <a:srgbClr val="000000"/>
              </a:solidFill>
              <a:latin typeface="Merriweather"/>
            </a:endParaRPr>
          </a:p>
        </p:txBody>
      </p:sp>
      <p:sp>
        <p:nvSpPr>
          <p:cNvPr id="8" name="Metin kutusu 7">
            <a:extLst>
              <a:ext uri="{FF2B5EF4-FFF2-40B4-BE49-F238E27FC236}">
                <a16:creationId xmlns:a16="http://schemas.microsoft.com/office/drawing/2014/main" id="{5543D99B-B6DB-43A6-8FDE-C4946522D6FE}"/>
              </a:ext>
            </a:extLst>
          </p:cNvPr>
          <p:cNvSpPr txBox="1"/>
          <p:nvPr/>
        </p:nvSpPr>
        <p:spPr>
          <a:xfrm>
            <a:off x="11319084" y="2857500"/>
            <a:ext cx="5715000" cy="3139321"/>
          </a:xfrm>
          <a:prstGeom prst="rect">
            <a:avLst/>
          </a:prstGeom>
          <a:noFill/>
        </p:spPr>
        <p:txBody>
          <a:bodyPr wrap="square" rtlCol="0">
            <a:spAutoFit/>
          </a:bodyPr>
          <a:lstStyle/>
          <a:p>
            <a:r>
              <a:rPr lang="tr-TR" b="1" dirty="0"/>
              <a:t>Sonuç</a:t>
            </a:r>
          </a:p>
          <a:p>
            <a:r>
              <a:rPr lang="tr-TR" dirty="0" err="1"/>
              <a:t>Kombinatoryal</a:t>
            </a:r>
            <a:r>
              <a:rPr lang="tr-TR" dirty="0"/>
              <a:t> optimizasyon, belirli ve ayrık elemanlardan oluşan çözümleri araştırırken, sürekli optimizasyon kesintisiz ve sürekli değerler üzerinde çalışır. TSP, şehirlerin belirli bir sıralamasıyla ilgilendiğinden, temelinde </a:t>
            </a:r>
            <a:r>
              <a:rPr lang="tr-TR" dirty="0" err="1"/>
              <a:t>kombinatoryal</a:t>
            </a:r>
            <a:r>
              <a:rPr lang="tr-TR" dirty="0"/>
              <a:t> bir problemdir. Ancak, bazı hesaplamalar (şehirler arasındaki mesafe) sürekli optimizasyon teknikleriyle desteklenebilir. Her iki optimizasyon türü de farklı problem türlerini çözmek için güçlü araçlardır ve bazı durumlarda birbirlerini tamamlayıcı olarak kullanılabilirler.</a:t>
            </a:r>
          </a:p>
          <a:p>
            <a:endParaRPr lang="tr-TR" dirty="0"/>
          </a:p>
        </p:txBody>
      </p:sp>
    </p:spTree>
    <p:extLst>
      <p:ext uri="{BB962C8B-B14F-4D97-AF65-F5344CB8AC3E}">
        <p14:creationId xmlns:p14="http://schemas.microsoft.com/office/powerpoint/2010/main" val="1132323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641376" cy="10287000"/>
            <a:chOff x="0" y="0"/>
            <a:chExt cx="2802667" cy="2709333"/>
          </a:xfrm>
        </p:grpSpPr>
        <p:sp>
          <p:nvSpPr>
            <p:cNvPr id="3" name="Freeform 3"/>
            <p:cNvSpPr/>
            <p:nvPr/>
          </p:nvSpPr>
          <p:spPr>
            <a:xfrm>
              <a:off x="0" y="0"/>
              <a:ext cx="2802667" cy="2709333"/>
            </a:xfrm>
            <a:custGeom>
              <a:avLst/>
              <a:gdLst/>
              <a:ahLst/>
              <a:cxnLst/>
              <a:rect l="l" t="t" r="r" b="b"/>
              <a:pathLst>
                <a:path w="2802667" h="2709333">
                  <a:moveTo>
                    <a:pt x="36376" y="0"/>
                  </a:moveTo>
                  <a:lnTo>
                    <a:pt x="2766290" y="0"/>
                  </a:lnTo>
                  <a:cubicBezTo>
                    <a:pt x="2775938" y="0"/>
                    <a:pt x="2785191" y="3833"/>
                    <a:pt x="2792013" y="10654"/>
                  </a:cubicBezTo>
                  <a:cubicBezTo>
                    <a:pt x="2798834" y="17476"/>
                    <a:pt x="2802667" y="26729"/>
                    <a:pt x="2802667" y="36376"/>
                  </a:cubicBezTo>
                  <a:lnTo>
                    <a:pt x="2802667" y="2672957"/>
                  </a:lnTo>
                  <a:cubicBezTo>
                    <a:pt x="2802667" y="2682604"/>
                    <a:pt x="2798834" y="2691857"/>
                    <a:pt x="2792013" y="2698679"/>
                  </a:cubicBezTo>
                  <a:cubicBezTo>
                    <a:pt x="2785191" y="2705501"/>
                    <a:pt x="2775938" y="2709333"/>
                    <a:pt x="2766290" y="2709333"/>
                  </a:cubicBezTo>
                  <a:lnTo>
                    <a:pt x="36376" y="2709333"/>
                  </a:lnTo>
                  <a:cubicBezTo>
                    <a:pt x="26729" y="2709333"/>
                    <a:pt x="17476" y="2705501"/>
                    <a:pt x="10654" y="2698679"/>
                  </a:cubicBezTo>
                  <a:cubicBezTo>
                    <a:pt x="3833" y="2691857"/>
                    <a:pt x="0" y="2682604"/>
                    <a:pt x="0" y="2672957"/>
                  </a:cubicBezTo>
                  <a:lnTo>
                    <a:pt x="0" y="36376"/>
                  </a:lnTo>
                  <a:cubicBezTo>
                    <a:pt x="0" y="26729"/>
                    <a:pt x="3833" y="17476"/>
                    <a:pt x="10654" y="10654"/>
                  </a:cubicBezTo>
                  <a:cubicBezTo>
                    <a:pt x="17476" y="3833"/>
                    <a:pt x="26729" y="0"/>
                    <a:pt x="36376" y="0"/>
                  </a:cubicBezTo>
                  <a:close/>
                </a:path>
              </a:pathLst>
            </a:custGeom>
            <a:solidFill>
              <a:srgbClr val="F1F1F1"/>
            </a:solidFill>
          </p:spPr>
        </p:sp>
        <p:sp>
          <p:nvSpPr>
            <p:cNvPr id="4" name="TextBox 4"/>
            <p:cNvSpPr txBox="1"/>
            <p:nvPr/>
          </p:nvSpPr>
          <p:spPr>
            <a:xfrm>
              <a:off x="0" y="-38100"/>
              <a:ext cx="2802667" cy="2747433"/>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a:videoFile r:link="rId1"/>
          </p:nvPr>
        </p:nvPicPr>
        <p:blipFill>
          <a:blip r:embed="rId3"/>
          <a:stretch>
            <a:fillRect/>
          </a:stretch>
        </p:blipFill>
        <p:spPr>
          <a:xfrm>
            <a:off x="3057525" y="2078881"/>
            <a:ext cx="12172950" cy="6129237"/>
          </a:xfrm>
          <a:prstGeom prst="rect">
            <a:avLst/>
          </a:prstGeom>
        </p:spPr>
      </p:pic>
      <p:sp>
        <p:nvSpPr>
          <p:cNvPr id="6" name="Freeform 6"/>
          <p:cNvSpPr/>
          <p:nvPr/>
        </p:nvSpPr>
        <p:spPr>
          <a:xfrm>
            <a:off x="12926506" y="36009"/>
            <a:ext cx="5204748" cy="1487071"/>
          </a:xfrm>
          <a:custGeom>
            <a:avLst/>
            <a:gdLst/>
            <a:ahLst/>
            <a:cxnLst/>
            <a:rect l="l" t="t" r="r" b="b"/>
            <a:pathLst>
              <a:path w="5204748" h="1487071">
                <a:moveTo>
                  <a:pt x="0" y="0"/>
                </a:moveTo>
                <a:lnTo>
                  <a:pt x="5204748" y="0"/>
                </a:lnTo>
                <a:lnTo>
                  <a:pt x="5204748" y="1487071"/>
                </a:lnTo>
                <a:lnTo>
                  <a:pt x="0" y="1487071"/>
                </a:lnTo>
                <a:lnTo>
                  <a:pt x="0" y="0"/>
                </a:lnTo>
                <a:close/>
              </a:path>
            </a:pathLst>
          </a:custGeom>
          <a:blipFill>
            <a:blip r:embed="rId4"/>
            <a:stretch>
              <a:fillRect/>
            </a:stretch>
          </a:blipFill>
        </p:spPr>
      </p:sp>
      <p:sp>
        <p:nvSpPr>
          <p:cNvPr id="7" name="TextBox 7"/>
          <p:cNvSpPr txBox="1"/>
          <p:nvPr/>
        </p:nvSpPr>
        <p:spPr>
          <a:xfrm>
            <a:off x="326717" y="357269"/>
            <a:ext cx="9415840"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1.4. Karınca Koloni Optimizasyonu ile Zeki Optimizasyon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24CDB"/>
        </a:solidFill>
        <a:effectLst/>
      </p:bgPr>
    </p:bg>
    <p:spTree>
      <p:nvGrpSpPr>
        <p:cNvPr id="1" name=""/>
        <p:cNvGrpSpPr/>
        <p:nvPr/>
      </p:nvGrpSpPr>
      <p:grpSpPr>
        <a:xfrm>
          <a:off x="0" y="0"/>
          <a:ext cx="0" cy="0"/>
          <a:chOff x="0" y="0"/>
          <a:chExt cx="0" cy="0"/>
        </a:xfrm>
      </p:grpSpPr>
      <p:sp>
        <p:nvSpPr>
          <p:cNvPr id="2" name="Freeform 2"/>
          <p:cNvSpPr/>
          <p:nvPr/>
        </p:nvSpPr>
        <p:spPr>
          <a:xfrm>
            <a:off x="11634788" y="3086100"/>
            <a:ext cx="4122295" cy="4114800"/>
          </a:xfrm>
          <a:custGeom>
            <a:avLst/>
            <a:gdLst/>
            <a:ahLst/>
            <a:cxnLst/>
            <a:rect l="l" t="t" r="r" b="b"/>
            <a:pathLst>
              <a:path w="4122295" h="4114800">
                <a:moveTo>
                  <a:pt x="0" y="0"/>
                </a:moveTo>
                <a:lnTo>
                  <a:pt x="4122295" y="0"/>
                </a:lnTo>
                <a:lnTo>
                  <a:pt x="412229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905240" y="4607242"/>
            <a:ext cx="8729547" cy="1015365"/>
          </a:xfrm>
          <a:prstGeom prst="rect">
            <a:avLst/>
          </a:prstGeom>
        </p:spPr>
        <p:txBody>
          <a:bodyPr lIns="0" tIns="0" rIns="0" bIns="0" rtlCol="0" anchor="t">
            <a:spAutoFit/>
          </a:bodyPr>
          <a:lstStyle/>
          <a:p>
            <a:pPr algn="l">
              <a:lnSpc>
                <a:spcPts val="8189"/>
              </a:lnSpc>
            </a:pPr>
            <a:r>
              <a:rPr lang="en-US" sz="6299">
                <a:solidFill>
                  <a:srgbClr val="FFFFFF"/>
                </a:solidFill>
                <a:latin typeface="Archivo Black"/>
              </a:rPr>
              <a:t>UYGULAMA</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74630" y="4833805"/>
            <a:ext cx="9083051" cy="703033"/>
          </a:xfrm>
          <a:prstGeom prst="rect">
            <a:avLst/>
          </a:prstGeom>
        </p:spPr>
        <p:txBody>
          <a:bodyPr lIns="0" tIns="0" rIns="0" bIns="0" rtlCol="0" anchor="t">
            <a:spAutoFit/>
          </a:bodyPr>
          <a:lstStyle/>
          <a:p>
            <a:pPr algn="l">
              <a:lnSpc>
                <a:spcPts val="5509"/>
              </a:lnSpc>
            </a:pPr>
            <a:r>
              <a:rPr lang="en-US" sz="4591">
                <a:solidFill>
                  <a:srgbClr val="222A9B"/>
                </a:solidFill>
                <a:latin typeface="HK Grotesk Semi-Bold"/>
              </a:rPr>
              <a:t>Genetik Algoritma</a:t>
            </a:r>
          </a:p>
        </p:txBody>
      </p:sp>
      <p:sp>
        <p:nvSpPr>
          <p:cNvPr id="3" name="Freeform 3"/>
          <p:cNvSpPr/>
          <p:nvPr/>
        </p:nvSpPr>
        <p:spPr>
          <a:xfrm>
            <a:off x="12146832" y="3363147"/>
            <a:ext cx="4332718" cy="3560706"/>
          </a:xfrm>
          <a:custGeom>
            <a:avLst/>
            <a:gdLst/>
            <a:ahLst/>
            <a:cxnLst/>
            <a:rect l="l" t="t" r="r" b="b"/>
            <a:pathLst>
              <a:path w="4332718" h="3560706">
                <a:moveTo>
                  <a:pt x="0" y="0"/>
                </a:moveTo>
                <a:lnTo>
                  <a:pt x="4332718" y="0"/>
                </a:lnTo>
                <a:lnTo>
                  <a:pt x="4332718" y="3560706"/>
                </a:lnTo>
                <a:lnTo>
                  <a:pt x="0" y="3560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1028700" y="1533976"/>
            <a:ext cx="16117074" cy="4563343"/>
          </a:xfrm>
          <a:prstGeom prst="rect">
            <a:avLst/>
          </a:prstGeom>
        </p:spPr>
        <p:txBody>
          <a:bodyPr lIns="0" tIns="0" rIns="0" bIns="0" rtlCol="0" anchor="t">
            <a:spAutoFit/>
          </a:bodyPr>
          <a:lstStyle/>
          <a:p>
            <a:pPr algn="l">
              <a:lnSpc>
                <a:spcPts val="3627"/>
              </a:lnSpc>
            </a:pPr>
            <a:r>
              <a:rPr lang="en-US" sz="2590">
                <a:solidFill>
                  <a:srgbClr val="000000"/>
                </a:solidFill>
                <a:latin typeface="HK Grotesk"/>
              </a:rPr>
              <a:t>Genetik Algoritma kullanmak suretiyle bu paragraf altında verilen fonksiyonu 44 değerine eşitleyen x1, x2, x3, x4, x5, x6 değerlerinin bulunması istenmektedir (İlgili kodun tamamı Github platformu Hafta7 klasörü altında H7_genetik-algoritma.py dosyası ile sunulmuş durumdadır):</a:t>
            </a:r>
          </a:p>
          <a:p>
            <a:pPr algn="l">
              <a:lnSpc>
                <a:spcPts val="3627"/>
              </a:lnSpc>
            </a:pPr>
            <a:endParaRPr lang="en-US" sz="2590">
              <a:solidFill>
                <a:srgbClr val="000000"/>
              </a:solidFill>
              <a:latin typeface="HK Grotesk"/>
            </a:endParaRPr>
          </a:p>
          <a:p>
            <a:pPr algn="l">
              <a:lnSpc>
                <a:spcPts val="3627"/>
              </a:lnSpc>
            </a:pPr>
            <a:r>
              <a:rPr lang="en-US" sz="2590">
                <a:solidFill>
                  <a:srgbClr val="000000"/>
                </a:solidFill>
                <a:latin typeface="HK Grotesk"/>
              </a:rPr>
              <a:t>f(x1, x2, x3, x4, x5, x6) = 4x1 – 2x2 + 3,5x3 + 5x4 – 11x5 – 4,7x6</a:t>
            </a:r>
          </a:p>
          <a:p>
            <a:pPr algn="l">
              <a:lnSpc>
                <a:spcPts val="3627"/>
              </a:lnSpc>
            </a:pPr>
            <a:endParaRPr lang="en-US" sz="2590">
              <a:solidFill>
                <a:srgbClr val="000000"/>
              </a:solidFill>
              <a:latin typeface="HK Grotesk"/>
            </a:endParaRPr>
          </a:p>
          <a:p>
            <a:pPr algn="l">
              <a:lnSpc>
                <a:spcPts val="3627"/>
              </a:lnSpc>
            </a:pPr>
            <a:r>
              <a:rPr lang="en-US" sz="2590">
                <a:solidFill>
                  <a:srgbClr val="000000"/>
                </a:solidFill>
                <a:latin typeface="HK Grotesk"/>
              </a:rPr>
              <a:t>Öğrenciler, ilk olarak pip install pygad komutu ile Genetik Algoritma için kullanılan bir Python kütüphanesini kurarlar.</a:t>
            </a:r>
          </a:p>
          <a:p>
            <a:pPr algn="l">
              <a:lnSpc>
                <a:spcPts val="3627"/>
              </a:lnSpc>
            </a:pPr>
            <a:endParaRPr lang="en-US" sz="2590">
              <a:solidFill>
                <a:srgbClr val="000000"/>
              </a:solidFill>
              <a:latin typeface="HK Grotesk"/>
            </a:endParaRPr>
          </a:p>
          <a:p>
            <a:pPr algn="l">
              <a:lnSpc>
                <a:spcPts val="3627"/>
              </a:lnSpc>
            </a:pPr>
            <a:endParaRPr lang="en-US" sz="2590">
              <a:solidFill>
                <a:srgbClr val="000000"/>
              </a:solidFill>
              <a:latin typeface="HK Grotesk"/>
            </a:endParaRPr>
          </a:p>
        </p:txBody>
      </p:sp>
      <p:sp>
        <p:nvSpPr>
          <p:cNvPr id="3" name="TextBox 3"/>
          <p:cNvSpPr txBox="1"/>
          <p:nvPr/>
        </p:nvSpPr>
        <p:spPr>
          <a:xfrm>
            <a:off x="326717" y="357269"/>
            <a:ext cx="10041221" cy="4221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2. TASARLA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028700" y="2217470"/>
            <a:ext cx="7640566" cy="5544752"/>
          </a:xfrm>
          <a:custGeom>
            <a:avLst/>
            <a:gdLst/>
            <a:ahLst/>
            <a:cxnLst/>
            <a:rect l="l" t="t" r="r" b="b"/>
            <a:pathLst>
              <a:path w="7640566" h="5544752">
                <a:moveTo>
                  <a:pt x="0" y="0"/>
                </a:moveTo>
                <a:lnTo>
                  <a:pt x="7640566" y="0"/>
                </a:lnTo>
                <a:lnTo>
                  <a:pt x="7640566" y="5544752"/>
                </a:lnTo>
                <a:lnTo>
                  <a:pt x="0" y="5544752"/>
                </a:lnTo>
                <a:lnTo>
                  <a:pt x="0" y="0"/>
                </a:lnTo>
                <a:close/>
              </a:path>
            </a:pathLst>
          </a:custGeom>
          <a:blipFill>
            <a:blip r:embed="rId2"/>
            <a:stretch>
              <a:fillRect/>
            </a:stretch>
          </a:blipFill>
        </p:spPr>
      </p:sp>
      <p:sp>
        <p:nvSpPr>
          <p:cNvPr id="3" name="TextBox 3"/>
          <p:cNvSpPr txBox="1"/>
          <p:nvPr/>
        </p:nvSpPr>
        <p:spPr>
          <a:xfrm>
            <a:off x="1028700" y="1245611"/>
            <a:ext cx="16117074" cy="448543"/>
          </a:xfrm>
          <a:prstGeom prst="rect">
            <a:avLst/>
          </a:prstGeom>
        </p:spPr>
        <p:txBody>
          <a:bodyPr lIns="0" tIns="0" rIns="0" bIns="0" rtlCol="0" anchor="t">
            <a:spAutoFit/>
          </a:bodyPr>
          <a:lstStyle/>
          <a:p>
            <a:pPr algn="l">
              <a:lnSpc>
                <a:spcPts val="3627"/>
              </a:lnSpc>
            </a:pPr>
            <a:r>
              <a:rPr lang="en-US" sz="2590">
                <a:solidFill>
                  <a:srgbClr val="000000"/>
                </a:solidFill>
                <a:latin typeface="HK Grotesk"/>
              </a:rPr>
              <a:t>Eğitmen öğrencilerle birlikte Şekil 7.4’te gösterilen kodları yazar:</a:t>
            </a:r>
          </a:p>
        </p:txBody>
      </p:sp>
      <p:sp>
        <p:nvSpPr>
          <p:cNvPr id="4" name="TextBox 4"/>
          <p:cNvSpPr txBox="1"/>
          <p:nvPr/>
        </p:nvSpPr>
        <p:spPr>
          <a:xfrm>
            <a:off x="326717" y="357269"/>
            <a:ext cx="10041221" cy="4221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2. TASARLA</a:t>
            </a:r>
          </a:p>
        </p:txBody>
      </p:sp>
      <p:sp>
        <p:nvSpPr>
          <p:cNvPr id="5" name="TextBox 5"/>
          <p:cNvSpPr txBox="1"/>
          <p:nvPr/>
        </p:nvSpPr>
        <p:spPr>
          <a:xfrm>
            <a:off x="645014" y="7992384"/>
            <a:ext cx="9404628" cy="37274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Merriweather"/>
              </a:rPr>
              <a:t>Şekil 7.4. Genel fonksiyon ve başlangıç parametrelerinin kodlanması</a:t>
            </a:r>
          </a:p>
        </p:txBody>
      </p:sp>
      <p:sp>
        <p:nvSpPr>
          <p:cNvPr id="6" name="TextBox 6"/>
          <p:cNvSpPr txBox="1"/>
          <p:nvPr/>
        </p:nvSpPr>
        <p:spPr>
          <a:xfrm>
            <a:off x="8893897" y="2359593"/>
            <a:ext cx="9182086" cy="3709035"/>
          </a:xfrm>
          <a:prstGeom prst="rect">
            <a:avLst/>
          </a:prstGeom>
        </p:spPr>
        <p:txBody>
          <a:bodyPr lIns="0" tIns="0" rIns="0" bIns="0" rtlCol="0" anchor="t">
            <a:spAutoFit/>
          </a:bodyPr>
          <a:lstStyle/>
          <a:p>
            <a:pPr algn="l">
              <a:lnSpc>
                <a:spcPts val="2939"/>
              </a:lnSpc>
              <a:spcBef>
                <a:spcPct val="0"/>
              </a:spcBef>
            </a:pPr>
            <a:r>
              <a:rPr lang="en-US" sz="2099">
                <a:solidFill>
                  <a:srgbClr val="000000"/>
                </a:solidFill>
                <a:latin typeface="Merriweather"/>
              </a:rPr>
              <a:t>4. satırda fonksiyon değişken katsayıları tanımlanmakta, </a:t>
            </a:r>
          </a:p>
          <a:p>
            <a:pPr algn="l">
              <a:lnSpc>
                <a:spcPts val="2939"/>
              </a:lnSpc>
              <a:spcBef>
                <a:spcPct val="0"/>
              </a:spcBef>
            </a:pPr>
            <a:r>
              <a:rPr lang="en-US" sz="2099">
                <a:solidFill>
                  <a:srgbClr val="000000"/>
                </a:solidFill>
                <a:latin typeface="Merriweather"/>
              </a:rPr>
              <a:t>5. satırda ise fonksiyonun vermesi istenen değer belirlenmektedir.</a:t>
            </a:r>
          </a:p>
          <a:p>
            <a:pPr algn="l">
              <a:lnSpc>
                <a:spcPts val="2939"/>
              </a:lnSpc>
              <a:spcBef>
                <a:spcPct val="0"/>
              </a:spcBef>
            </a:pPr>
            <a:r>
              <a:rPr lang="en-US" sz="2099">
                <a:solidFill>
                  <a:srgbClr val="000000"/>
                </a:solidFill>
                <a:latin typeface="Merriweather"/>
              </a:rPr>
              <a:t>7.-10. satır arası fonksiyonun tanımlandığı Python kod bloğudur.</a:t>
            </a:r>
          </a:p>
          <a:p>
            <a:pPr algn="l">
              <a:lnSpc>
                <a:spcPts val="2939"/>
              </a:lnSpc>
              <a:spcBef>
                <a:spcPct val="0"/>
              </a:spcBef>
            </a:pPr>
            <a:r>
              <a:rPr lang="en-US" sz="2099">
                <a:solidFill>
                  <a:srgbClr val="000000"/>
                </a:solidFill>
                <a:latin typeface="Merriweather"/>
              </a:rPr>
              <a:t>14. satırda optimizasyon toplam döngü sayısı 100 nesil sayısı ile tanımlanmaktadır.</a:t>
            </a:r>
          </a:p>
          <a:p>
            <a:pPr algn="l">
              <a:lnSpc>
                <a:spcPts val="2939"/>
              </a:lnSpc>
              <a:spcBef>
                <a:spcPct val="0"/>
              </a:spcBef>
            </a:pPr>
            <a:r>
              <a:rPr lang="en-US" sz="2099">
                <a:solidFill>
                  <a:srgbClr val="000000"/>
                </a:solidFill>
                <a:latin typeface="Merriweather"/>
              </a:rPr>
              <a:t>15. satırda tanımlandığı üzere her döngüde en iyi 7 birey çaprazlama, mutasyon gibi işlemlerle yeni nesil popülasyon oluşturmak için seçilmektedir.</a:t>
            </a:r>
          </a:p>
          <a:p>
            <a:pPr algn="l">
              <a:lnSpc>
                <a:spcPts val="2939"/>
              </a:lnSpc>
              <a:spcBef>
                <a:spcPct val="0"/>
              </a:spcBef>
            </a:pPr>
            <a:r>
              <a:rPr lang="en-US" sz="2099">
                <a:solidFill>
                  <a:srgbClr val="000000"/>
                </a:solidFill>
                <a:latin typeface="Merriweather"/>
              </a:rPr>
              <a:t>17. satırda tanımlandığı üzere, toplamda 50 adet bireyden oluşan bir popülasyon söz konusudur.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2470878" y="2709566"/>
            <a:ext cx="12447601" cy="3543551"/>
          </a:xfrm>
          <a:custGeom>
            <a:avLst/>
            <a:gdLst/>
            <a:ahLst/>
            <a:cxnLst/>
            <a:rect l="l" t="t" r="r" b="b"/>
            <a:pathLst>
              <a:path w="12447601" h="3543551">
                <a:moveTo>
                  <a:pt x="0" y="0"/>
                </a:moveTo>
                <a:lnTo>
                  <a:pt x="12447600" y="0"/>
                </a:lnTo>
                <a:lnTo>
                  <a:pt x="12447600" y="3543551"/>
                </a:lnTo>
                <a:lnTo>
                  <a:pt x="0" y="3543551"/>
                </a:lnTo>
                <a:lnTo>
                  <a:pt x="0" y="0"/>
                </a:lnTo>
                <a:close/>
              </a:path>
            </a:pathLst>
          </a:custGeom>
          <a:blipFill>
            <a:blip r:embed="rId2"/>
            <a:stretch>
              <a:fillRect/>
            </a:stretch>
          </a:blipFill>
        </p:spPr>
      </p:sp>
      <p:sp>
        <p:nvSpPr>
          <p:cNvPr id="3" name="TextBox 3"/>
          <p:cNvSpPr txBox="1"/>
          <p:nvPr/>
        </p:nvSpPr>
        <p:spPr>
          <a:xfrm>
            <a:off x="1028700" y="1442685"/>
            <a:ext cx="16117074" cy="905743"/>
          </a:xfrm>
          <a:prstGeom prst="rect">
            <a:avLst/>
          </a:prstGeom>
        </p:spPr>
        <p:txBody>
          <a:bodyPr lIns="0" tIns="0" rIns="0" bIns="0" rtlCol="0" anchor="t">
            <a:spAutoFit/>
          </a:bodyPr>
          <a:lstStyle/>
          <a:p>
            <a:pPr algn="l">
              <a:lnSpc>
                <a:spcPts val="3627"/>
              </a:lnSpc>
            </a:pPr>
            <a:r>
              <a:rPr lang="en-US" sz="2590">
                <a:solidFill>
                  <a:srgbClr val="000000"/>
                </a:solidFill>
                <a:latin typeface="HK Grotesk"/>
              </a:rPr>
              <a:t>Problem ve algoritma tanımları sonrası her döngüde (nesilde) en iyi çözümleri ekrana yansıtan nesil_ozeti fonksiyon kod bloğu yazılır ve pygad.GA çağrısı ile Genetik Algoritma uygulaması tanımlanır (Şekil 7.5):</a:t>
            </a:r>
          </a:p>
        </p:txBody>
      </p:sp>
      <p:sp>
        <p:nvSpPr>
          <p:cNvPr id="4" name="TextBox 4"/>
          <p:cNvSpPr txBox="1"/>
          <p:nvPr/>
        </p:nvSpPr>
        <p:spPr>
          <a:xfrm>
            <a:off x="326717" y="357269"/>
            <a:ext cx="10041221"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3. HAREKETE GEÇ</a:t>
            </a:r>
          </a:p>
        </p:txBody>
      </p:sp>
      <p:sp>
        <p:nvSpPr>
          <p:cNvPr id="5" name="TextBox 5"/>
          <p:cNvSpPr txBox="1"/>
          <p:nvPr/>
        </p:nvSpPr>
        <p:spPr>
          <a:xfrm>
            <a:off x="4419739" y="6398407"/>
            <a:ext cx="8549878" cy="4222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Şekil 7.5. Genetik Algoritma çözümünün tanımlanması</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641376" cy="10287000"/>
            <a:chOff x="0" y="0"/>
            <a:chExt cx="2802667" cy="2709333"/>
          </a:xfrm>
        </p:grpSpPr>
        <p:sp>
          <p:nvSpPr>
            <p:cNvPr id="3" name="Freeform 3"/>
            <p:cNvSpPr/>
            <p:nvPr/>
          </p:nvSpPr>
          <p:spPr>
            <a:xfrm>
              <a:off x="0" y="0"/>
              <a:ext cx="2802667" cy="2709333"/>
            </a:xfrm>
            <a:custGeom>
              <a:avLst/>
              <a:gdLst/>
              <a:ahLst/>
              <a:cxnLst/>
              <a:rect l="l" t="t" r="r" b="b"/>
              <a:pathLst>
                <a:path w="2802667" h="2709333">
                  <a:moveTo>
                    <a:pt x="36376" y="0"/>
                  </a:moveTo>
                  <a:lnTo>
                    <a:pt x="2766290" y="0"/>
                  </a:lnTo>
                  <a:cubicBezTo>
                    <a:pt x="2775938" y="0"/>
                    <a:pt x="2785191" y="3833"/>
                    <a:pt x="2792013" y="10654"/>
                  </a:cubicBezTo>
                  <a:cubicBezTo>
                    <a:pt x="2798834" y="17476"/>
                    <a:pt x="2802667" y="26729"/>
                    <a:pt x="2802667" y="36376"/>
                  </a:cubicBezTo>
                  <a:lnTo>
                    <a:pt x="2802667" y="2672957"/>
                  </a:lnTo>
                  <a:cubicBezTo>
                    <a:pt x="2802667" y="2682604"/>
                    <a:pt x="2798834" y="2691857"/>
                    <a:pt x="2792013" y="2698679"/>
                  </a:cubicBezTo>
                  <a:cubicBezTo>
                    <a:pt x="2785191" y="2705501"/>
                    <a:pt x="2775938" y="2709333"/>
                    <a:pt x="2766290" y="2709333"/>
                  </a:cubicBezTo>
                  <a:lnTo>
                    <a:pt x="36376" y="2709333"/>
                  </a:lnTo>
                  <a:cubicBezTo>
                    <a:pt x="26729" y="2709333"/>
                    <a:pt x="17476" y="2705501"/>
                    <a:pt x="10654" y="2698679"/>
                  </a:cubicBezTo>
                  <a:cubicBezTo>
                    <a:pt x="3833" y="2691857"/>
                    <a:pt x="0" y="2682604"/>
                    <a:pt x="0" y="2672957"/>
                  </a:cubicBezTo>
                  <a:lnTo>
                    <a:pt x="0" y="36376"/>
                  </a:lnTo>
                  <a:cubicBezTo>
                    <a:pt x="0" y="26729"/>
                    <a:pt x="3833" y="17476"/>
                    <a:pt x="10654" y="10654"/>
                  </a:cubicBezTo>
                  <a:cubicBezTo>
                    <a:pt x="17476" y="3833"/>
                    <a:pt x="26729" y="0"/>
                    <a:pt x="36376" y="0"/>
                  </a:cubicBezTo>
                  <a:close/>
                </a:path>
              </a:pathLst>
            </a:custGeom>
            <a:solidFill>
              <a:srgbClr val="F1F1F1"/>
            </a:solidFill>
          </p:spPr>
        </p:sp>
        <p:sp>
          <p:nvSpPr>
            <p:cNvPr id="4" name="TextBox 4"/>
            <p:cNvSpPr txBox="1"/>
            <p:nvPr/>
          </p:nvSpPr>
          <p:spPr>
            <a:xfrm>
              <a:off x="0" y="-38100"/>
              <a:ext cx="2802667"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1414666" y="3284496"/>
            <a:ext cx="5687203" cy="3718009"/>
          </a:xfrm>
          <a:custGeom>
            <a:avLst/>
            <a:gdLst/>
            <a:ahLst/>
            <a:cxnLst/>
            <a:rect l="l" t="t" r="r" b="b"/>
            <a:pathLst>
              <a:path w="5687203" h="3718009">
                <a:moveTo>
                  <a:pt x="0" y="0"/>
                </a:moveTo>
                <a:lnTo>
                  <a:pt x="5687203" y="0"/>
                </a:lnTo>
                <a:lnTo>
                  <a:pt x="5687203" y="3718008"/>
                </a:lnTo>
                <a:lnTo>
                  <a:pt x="0" y="3718008"/>
                </a:lnTo>
                <a:lnTo>
                  <a:pt x="0" y="0"/>
                </a:lnTo>
                <a:close/>
              </a:path>
            </a:pathLst>
          </a:custGeom>
          <a:blipFill>
            <a:blip r:embed="rId2"/>
            <a:stretch>
              <a:fillRect/>
            </a:stretch>
          </a:blipFill>
        </p:spPr>
      </p:sp>
      <p:sp>
        <p:nvSpPr>
          <p:cNvPr id="6" name="TextBox 6"/>
          <p:cNvSpPr txBox="1"/>
          <p:nvPr/>
        </p:nvSpPr>
        <p:spPr>
          <a:xfrm>
            <a:off x="825639" y="2647226"/>
            <a:ext cx="10589028" cy="1767931"/>
          </a:xfrm>
          <a:prstGeom prst="rect">
            <a:avLst/>
          </a:prstGeom>
        </p:spPr>
        <p:txBody>
          <a:bodyPr lIns="0" tIns="0" rIns="0" bIns="0" rtlCol="0" anchor="t">
            <a:spAutoFit/>
          </a:bodyPr>
          <a:lstStyle/>
          <a:p>
            <a:pPr marL="738175" lvl="1" indent="-369087" algn="l">
              <a:lnSpc>
                <a:spcPts val="4786"/>
              </a:lnSpc>
              <a:buFont typeface="Arial"/>
              <a:buChar char="•"/>
            </a:pPr>
            <a:r>
              <a:rPr lang="en-US" sz="3419">
                <a:solidFill>
                  <a:srgbClr val="000000"/>
                </a:solidFill>
                <a:latin typeface="HK Grotesk"/>
              </a:rPr>
              <a:t>“optimizasyon”</a:t>
            </a:r>
          </a:p>
          <a:p>
            <a:pPr algn="l">
              <a:lnSpc>
                <a:spcPts val="4786"/>
              </a:lnSpc>
            </a:pPr>
            <a:endParaRPr lang="en-US" sz="3419">
              <a:solidFill>
                <a:srgbClr val="000000"/>
              </a:solidFill>
              <a:latin typeface="HK Grotesk"/>
            </a:endParaRPr>
          </a:p>
          <a:p>
            <a:pPr algn="l">
              <a:lnSpc>
                <a:spcPts val="4786"/>
              </a:lnSpc>
            </a:pPr>
            <a:r>
              <a:rPr lang="en-US" sz="3419">
                <a:solidFill>
                  <a:srgbClr val="000000"/>
                </a:solidFill>
                <a:latin typeface="HK Grotesk"/>
              </a:rPr>
              <a:t>kavramı hakkında neler söyleyebilirsiniz?</a:t>
            </a:r>
          </a:p>
        </p:txBody>
      </p:sp>
      <p:sp>
        <p:nvSpPr>
          <p:cNvPr id="7" name="TextBox 7"/>
          <p:cNvSpPr txBox="1"/>
          <p:nvPr/>
        </p:nvSpPr>
        <p:spPr>
          <a:xfrm>
            <a:off x="1815940" y="1195814"/>
            <a:ext cx="7722708" cy="812800"/>
          </a:xfrm>
          <a:prstGeom prst="rect">
            <a:avLst/>
          </a:prstGeom>
        </p:spPr>
        <p:txBody>
          <a:bodyPr lIns="0" tIns="0" rIns="0" bIns="0" rtlCol="0" anchor="t">
            <a:spAutoFit/>
          </a:bodyPr>
          <a:lstStyle/>
          <a:p>
            <a:pPr algn="l">
              <a:lnSpc>
                <a:spcPts val="6500"/>
              </a:lnSpc>
            </a:pPr>
            <a:r>
              <a:rPr lang="en-US" sz="5000">
                <a:solidFill>
                  <a:srgbClr val="222A9B"/>
                </a:solidFill>
                <a:latin typeface="HK Grotesk Semi-Bold"/>
              </a:rPr>
              <a:t>Soruları </a:t>
            </a:r>
            <a:r>
              <a:rPr lang="en-US" sz="5000">
                <a:solidFill>
                  <a:srgbClr val="E29417"/>
                </a:solidFill>
                <a:latin typeface="HK Grotesk Semi-Bold Italics"/>
              </a:rPr>
              <a:t>Cevaplayalım</a:t>
            </a:r>
          </a:p>
        </p:txBody>
      </p:sp>
      <p:sp>
        <p:nvSpPr>
          <p:cNvPr id="8" name="TextBox 8"/>
          <p:cNvSpPr txBox="1"/>
          <p:nvPr/>
        </p:nvSpPr>
        <p:spPr>
          <a:xfrm>
            <a:off x="326717" y="357269"/>
            <a:ext cx="7902334"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1.1. Optimizasyon Kavramı</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2429267" y="3710829"/>
            <a:ext cx="13429467" cy="973459"/>
          </a:xfrm>
          <a:custGeom>
            <a:avLst/>
            <a:gdLst/>
            <a:ahLst/>
            <a:cxnLst/>
            <a:rect l="l" t="t" r="r" b="b"/>
            <a:pathLst>
              <a:path w="13429467" h="973459">
                <a:moveTo>
                  <a:pt x="0" y="0"/>
                </a:moveTo>
                <a:lnTo>
                  <a:pt x="13429466" y="0"/>
                </a:lnTo>
                <a:lnTo>
                  <a:pt x="13429466" y="973459"/>
                </a:lnTo>
                <a:lnTo>
                  <a:pt x="0" y="973459"/>
                </a:lnTo>
                <a:lnTo>
                  <a:pt x="0" y="0"/>
                </a:lnTo>
                <a:close/>
              </a:path>
            </a:pathLst>
          </a:custGeom>
          <a:blipFill>
            <a:blip r:embed="rId2"/>
            <a:stretch>
              <a:fillRect/>
            </a:stretch>
          </a:blipFill>
        </p:spPr>
      </p:sp>
      <p:sp>
        <p:nvSpPr>
          <p:cNvPr id="3" name="Freeform 3"/>
          <p:cNvSpPr/>
          <p:nvPr/>
        </p:nvSpPr>
        <p:spPr>
          <a:xfrm>
            <a:off x="2429267" y="6797355"/>
            <a:ext cx="12600630" cy="2376393"/>
          </a:xfrm>
          <a:custGeom>
            <a:avLst/>
            <a:gdLst/>
            <a:ahLst/>
            <a:cxnLst/>
            <a:rect l="l" t="t" r="r" b="b"/>
            <a:pathLst>
              <a:path w="12600630" h="2376393">
                <a:moveTo>
                  <a:pt x="0" y="0"/>
                </a:moveTo>
                <a:lnTo>
                  <a:pt x="12600630" y="0"/>
                </a:lnTo>
                <a:lnTo>
                  <a:pt x="12600630" y="2376392"/>
                </a:lnTo>
                <a:lnTo>
                  <a:pt x="0" y="2376392"/>
                </a:lnTo>
                <a:lnTo>
                  <a:pt x="0" y="0"/>
                </a:lnTo>
                <a:close/>
              </a:path>
            </a:pathLst>
          </a:custGeom>
          <a:blipFill>
            <a:blip r:embed="rId3"/>
            <a:stretch>
              <a:fillRect/>
            </a:stretch>
          </a:blipFill>
        </p:spPr>
      </p:sp>
      <p:sp>
        <p:nvSpPr>
          <p:cNvPr id="4" name="TextBox 4"/>
          <p:cNvSpPr txBox="1"/>
          <p:nvPr/>
        </p:nvSpPr>
        <p:spPr>
          <a:xfrm>
            <a:off x="1028700" y="1500586"/>
            <a:ext cx="16117074" cy="5020543"/>
          </a:xfrm>
          <a:prstGeom prst="rect">
            <a:avLst/>
          </a:prstGeom>
        </p:spPr>
        <p:txBody>
          <a:bodyPr lIns="0" tIns="0" rIns="0" bIns="0" rtlCol="0" anchor="t">
            <a:spAutoFit/>
          </a:bodyPr>
          <a:lstStyle/>
          <a:p>
            <a:pPr algn="l">
              <a:lnSpc>
                <a:spcPts val="3627"/>
              </a:lnSpc>
            </a:pPr>
            <a:r>
              <a:rPr lang="en-US" sz="2590">
                <a:solidFill>
                  <a:srgbClr val="000000"/>
                </a:solidFill>
                <a:latin typeface="HK Grotesk"/>
              </a:rPr>
              <a:t>Tanımlanan algoritma ve uygulama düzeni için run fonksiyonu ile optimizasyon süreci başlatılır.</a:t>
            </a:r>
          </a:p>
          <a:p>
            <a:pPr algn="l">
              <a:lnSpc>
                <a:spcPts val="3627"/>
              </a:lnSpc>
            </a:pPr>
            <a:r>
              <a:rPr lang="en-US" sz="2590">
                <a:solidFill>
                  <a:srgbClr val="000000"/>
                </a:solidFill>
                <a:latin typeface="HK Grotesk"/>
              </a:rPr>
              <a:t>Optimizasyon sonucundaki en iyi / uygun değerler üç farklı değişken (en iyi çözüm değişken değerleri için solution, en iyi çözüm fonksiyonu sonucu için solution_fitness ve en iyi çözümü veren birey için solution_idx) altında toplanır:</a:t>
            </a:r>
          </a:p>
          <a:p>
            <a:pPr algn="l">
              <a:lnSpc>
                <a:spcPts val="3627"/>
              </a:lnSpc>
            </a:pPr>
            <a:endParaRPr lang="en-US" sz="2590">
              <a:solidFill>
                <a:srgbClr val="000000"/>
              </a:solidFill>
              <a:latin typeface="HK Grotesk"/>
            </a:endParaRPr>
          </a:p>
          <a:p>
            <a:pPr algn="l">
              <a:lnSpc>
                <a:spcPts val="3627"/>
              </a:lnSpc>
            </a:pPr>
            <a:endParaRPr lang="en-US" sz="2590">
              <a:solidFill>
                <a:srgbClr val="000000"/>
              </a:solidFill>
              <a:latin typeface="HK Grotesk"/>
            </a:endParaRPr>
          </a:p>
          <a:p>
            <a:pPr algn="l">
              <a:lnSpc>
                <a:spcPts val="3627"/>
              </a:lnSpc>
            </a:pPr>
            <a:endParaRPr lang="en-US" sz="2590">
              <a:solidFill>
                <a:srgbClr val="000000"/>
              </a:solidFill>
              <a:latin typeface="HK Grotesk"/>
            </a:endParaRPr>
          </a:p>
          <a:p>
            <a:pPr algn="l">
              <a:lnSpc>
                <a:spcPts val="3627"/>
              </a:lnSpc>
            </a:pPr>
            <a:endParaRPr lang="en-US" sz="2590">
              <a:solidFill>
                <a:srgbClr val="000000"/>
              </a:solidFill>
              <a:latin typeface="HK Grotesk"/>
            </a:endParaRPr>
          </a:p>
          <a:p>
            <a:pPr algn="l">
              <a:lnSpc>
                <a:spcPts val="3627"/>
              </a:lnSpc>
            </a:pPr>
            <a:endParaRPr lang="en-US" sz="2590">
              <a:solidFill>
                <a:srgbClr val="000000"/>
              </a:solidFill>
              <a:latin typeface="HK Grotesk"/>
            </a:endParaRPr>
          </a:p>
          <a:p>
            <a:pPr algn="l">
              <a:lnSpc>
                <a:spcPts val="3627"/>
              </a:lnSpc>
            </a:pPr>
            <a:endParaRPr lang="en-US" sz="2590">
              <a:solidFill>
                <a:srgbClr val="000000"/>
              </a:solidFill>
              <a:latin typeface="HK Grotesk"/>
            </a:endParaRPr>
          </a:p>
          <a:p>
            <a:pPr algn="l">
              <a:lnSpc>
                <a:spcPts val="3627"/>
              </a:lnSpc>
            </a:pPr>
            <a:r>
              <a:rPr lang="en-US" sz="2590">
                <a:solidFill>
                  <a:srgbClr val="000000"/>
                </a:solidFill>
                <a:latin typeface="HK Grotesk"/>
              </a:rPr>
              <a:t>En uygun / iyi çözüme ilişkin değerler ekrana yazdırılır:</a:t>
            </a:r>
          </a:p>
        </p:txBody>
      </p:sp>
      <p:sp>
        <p:nvSpPr>
          <p:cNvPr id="5" name="TextBox 5"/>
          <p:cNvSpPr txBox="1"/>
          <p:nvPr/>
        </p:nvSpPr>
        <p:spPr>
          <a:xfrm>
            <a:off x="326717" y="357269"/>
            <a:ext cx="10041221"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4. YÜRÜT</a:t>
            </a:r>
          </a:p>
        </p:txBody>
      </p:sp>
      <p:sp>
        <p:nvSpPr>
          <p:cNvPr id="6" name="TextBox 6"/>
          <p:cNvSpPr txBox="1"/>
          <p:nvPr/>
        </p:nvSpPr>
        <p:spPr>
          <a:xfrm>
            <a:off x="5642193" y="4908550"/>
            <a:ext cx="7003614" cy="4222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Şekil 7.6. En iyi çözüm tespitinin kodlanması</a:t>
            </a:r>
          </a:p>
        </p:txBody>
      </p:sp>
      <p:sp>
        <p:nvSpPr>
          <p:cNvPr id="7" name="TextBox 7"/>
          <p:cNvSpPr txBox="1"/>
          <p:nvPr/>
        </p:nvSpPr>
        <p:spPr>
          <a:xfrm>
            <a:off x="5558760" y="9402347"/>
            <a:ext cx="7056954" cy="4222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Şekil 7.7. En iyi çözümün ekrana yazdırılması</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120494" y="2789941"/>
            <a:ext cx="6122849" cy="4090212"/>
          </a:xfrm>
          <a:custGeom>
            <a:avLst/>
            <a:gdLst/>
            <a:ahLst/>
            <a:cxnLst/>
            <a:rect l="l" t="t" r="r" b="b"/>
            <a:pathLst>
              <a:path w="6122849" h="4090212">
                <a:moveTo>
                  <a:pt x="0" y="0"/>
                </a:moveTo>
                <a:lnTo>
                  <a:pt x="6122848" y="0"/>
                </a:lnTo>
                <a:lnTo>
                  <a:pt x="6122848" y="4090213"/>
                </a:lnTo>
                <a:lnTo>
                  <a:pt x="0" y="4090213"/>
                </a:lnTo>
                <a:lnTo>
                  <a:pt x="0" y="0"/>
                </a:lnTo>
                <a:close/>
              </a:path>
            </a:pathLst>
          </a:custGeom>
          <a:blipFill>
            <a:blip r:embed="rId2"/>
            <a:stretch>
              <a:fillRect/>
            </a:stretch>
          </a:blipFill>
        </p:spPr>
      </p:sp>
      <p:sp>
        <p:nvSpPr>
          <p:cNvPr id="3" name="TextBox 3"/>
          <p:cNvSpPr txBox="1"/>
          <p:nvPr/>
        </p:nvSpPr>
        <p:spPr>
          <a:xfrm>
            <a:off x="1028700" y="1180412"/>
            <a:ext cx="16117074" cy="1362943"/>
          </a:xfrm>
          <a:prstGeom prst="rect">
            <a:avLst/>
          </a:prstGeom>
        </p:spPr>
        <p:txBody>
          <a:bodyPr lIns="0" tIns="0" rIns="0" bIns="0" rtlCol="0" anchor="t">
            <a:spAutoFit/>
          </a:bodyPr>
          <a:lstStyle/>
          <a:p>
            <a:pPr algn="l">
              <a:lnSpc>
                <a:spcPts val="3627"/>
              </a:lnSpc>
            </a:pPr>
            <a:r>
              <a:rPr lang="en-US" sz="2590">
                <a:solidFill>
                  <a:srgbClr val="000000"/>
                </a:solidFill>
                <a:latin typeface="HK Grotesk"/>
              </a:rPr>
              <a:t>5.1. Sonuçların Gözlemlenmesi</a:t>
            </a:r>
          </a:p>
          <a:p>
            <a:pPr algn="l">
              <a:lnSpc>
                <a:spcPts val="3627"/>
              </a:lnSpc>
            </a:pPr>
            <a:r>
              <a:rPr lang="en-US" sz="2590">
                <a:solidFill>
                  <a:srgbClr val="000000"/>
                </a:solidFill>
                <a:latin typeface="HK Grotesk"/>
              </a:rPr>
              <a:t>Algoritma sürecinin başlatılması ile birlikte ekrana her döngüde / nesilde en uygun sonuca ilişki </a:t>
            </a:r>
          </a:p>
          <a:p>
            <a:pPr algn="l">
              <a:lnSpc>
                <a:spcPts val="3627"/>
              </a:lnSpc>
            </a:pPr>
            <a:r>
              <a:rPr lang="en-US" sz="2590">
                <a:solidFill>
                  <a:srgbClr val="000000"/>
                </a:solidFill>
                <a:latin typeface="HK Grotesk"/>
              </a:rPr>
              <a:t>bilgiler Şekil 7.8’de olduğu gibi yansıtılmaktadır:</a:t>
            </a:r>
          </a:p>
        </p:txBody>
      </p:sp>
      <p:sp>
        <p:nvSpPr>
          <p:cNvPr id="4" name="TextBox 4"/>
          <p:cNvSpPr txBox="1"/>
          <p:nvPr/>
        </p:nvSpPr>
        <p:spPr>
          <a:xfrm>
            <a:off x="326717" y="357269"/>
            <a:ext cx="10041221"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5. KARAR VER</a:t>
            </a:r>
          </a:p>
        </p:txBody>
      </p:sp>
      <p:sp>
        <p:nvSpPr>
          <p:cNvPr id="5" name="TextBox 5"/>
          <p:cNvSpPr txBox="1"/>
          <p:nvPr/>
        </p:nvSpPr>
        <p:spPr>
          <a:xfrm>
            <a:off x="626298" y="7089704"/>
            <a:ext cx="8460939" cy="37274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Merriweather"/>
              </a:rPr>
              <a:t>Şekil 7.8. Nesillere göre en iyi çözümlerin ekrana yazdırılması</a:t>
            </a:r>
          </a:p>
        </p:txBody>
      </p:sp>
      <p:sp>
        <p:nvSpPr>
          <p:cNvPr id="6" name="TextBox 6"/>
          <p:cNvSpPr txBox="1"/>
          <p:nvPr/>
        </p:nvSpPr>
        <p:spPr>
          <a:xfrm>
            <a:off x="7553035" y="3358919"/>
            <a:ext cx="10489326" cy="21748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Ekrana yansıtılan sonuçlarda öncelikli olarak ilgili nesil sırası bilgisi, ardından o nesil içerisinde elde edilen en uygun değer (Fonksiyon Sonucu) yazdırılmaktadır. Bir önceki nesilde bulunan en iyi sonuç ile arada değişim olup olmadığı ise Degisim ibaresi altında gösterilmektedir.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3007398" y="3579800"/>
            <a:ext cx="12159677" cy="1563700"/>
          </a:xfrm>
          <a:custGeom>
            <a:avLst/>
            <a:gdLst/>
            <a:ahLst/>
            <a:cxnLst/>
            <a:rect l="l" t="t" r="r" b="b"/>
            <a:pathLst>
              <a:path w="12159677" h="1563700">
                <a:moveTo>
                  <a:pt x="0" y="0"/>
                </a:moveTo>
                <a:lnTo>
                  <a:pt x="12159678" y="0"/>
                </a:lnTo>
                <a:lnTo>
                  <a:pt x="12159678" y="1563700"/>
                </a:lnTo>
                <a:lnTo>
                  <a:pt x="0" y="1563700"/>
                </a:lnTo>
                <a:lnTo>
                  <a:pt x="0" y="0"/>
                </a:lnTo>
                <a:close/>
              </a:path>
            </a:pathLst>
          </a:custGeom>
          <a:blipFill>
            <a:blip r:embed="rId2"/>
            <a:stretch>
              <a:fillRect/>
            </a:stretch>
          </a:blipFill>
        </p:spPr>
      </p:sp>
      <p:sp>
        <p:nvSpPr>
          <p:cNvPr id="3" name="TextBox 3"/>
          <p:cNvSpPr txBox="1"/>
          <p:nvPr/>
        </p:nvSpPr>
        <p:spPr>
          <a:xfrm>
            <a:off x="1028700" y="1469626"/>
            <a:ext cx="16117074" cy="1362943"/>
          </a:xfrm>
          <a:prstGeom prst="rect">
            <a:avLst/>
          </a:prstGeom>
        </p:spPr>
        <p:txBody>
          <a:bodyPr lIns="0" tIns="0" rIns="0" bIns="0" rtlCol="0" anchor="t">
            <a:spAutoFit/>
          </a:bodyPr>
          <a:lstStyle/>
          <a:p>
            <a:pPr algn="l">
              <a:lnSpc>
                <a:spcPts val="3627"/>
              </a:lnSpc>
            </a:pPr>
            <a:r>
              <a:rPr lang="en-US" sz="2590">
                <a:solidFill>
                  <a:srgbClr val="000000"/>
                </a:solidFill>
                <a:latin typeface="HK Grotesk"/>
              </a:rPr>
              <a:t>Optimizasyon süreci bitmesiyle birlikte en iyi / uygun sonucu veren altı değişkenin değerleri, bu</a:t>
            </a:r>
          </a:p>
          <a:p>
            <a:pPr algn="l">
              <a:lnSpc>
                <a:spcPts val="3627"/>
              </a:lnSpc>
            </a:pPr>
            <a:r>
              <a:rPr lang="en-US" sz="2590">
                <a:solidFill>
                  <a:srgbClr val="000000"/>
                </a:solidFill>
                <a:latin typeface="HK Grotesk"/>
              </a:rPr>
              <a:t>değerleri veren bireyin indeks numarası, fonksiyon sonucu ve en iyi sonucun ilk görülmeye başlandığı nesil sırası da ekranda belirtilmektedir (Şekil 7.9):</a:t>
            </a:r>
          </a:p>
        </p:txBody>
      </p:sp>
      <p:sp>
        <p:nvSpPr>
          <p:cNvPr id="4" name="TextBox 4"/>
          <p:cNvSpPr txBox="1"/>
          <p:nvPr/>
        </p:nvSpPr>
        <p:spPr>
          <a:xfrm>
            <a:off x="326717" y="357269"/>
            <a:ext cx="10041221"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5. KARAR VER</a:t>
            </a:r>
          </a:p>
        </p:txBody>
      </p:sp>
      <p:sp>
        <p:nvSpPr>
          <p:cNvPr id="5" name="TextBox 5"/>
          <p:cNvSpPr txBox="1"/>
          <p:nvPr/>
        </p:nvSpPr>
        <p:spPr>
          <a:xfrm>
            <a:off x="5580965" y="5405169"/>
            <a:ext cx="7012543" cy="4222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Şekil 7.9. Optimizasyon süreci sonucu çözüm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641376" cy="10287000"/>
            <a:chOff x="0" y="0"/>
            <a:chExt cx="2802667" cy="2709333"/>
          </a:xfrm>
        </p:grpSpPr>
        <p:sp>
          <p:nvSpPr>
            <p:cNvPr id="3" name="Freeform 3"/>
            <p:cNvSpPr/>
            <p:nvPr/>
          </p:nvSpPr>
          <p:spPr>
            <a:xfrm>
              <a:off x="0" y="0"/>
              <a:ext cx="2802667" cy="2709333"/>
            </a:xfrm>
            <a:custGeom>
              <a:avLst/>
              <a:gdLst/>
              <a:ahLst/>
              <a:cxnLst/>
              <a:rect l="l" t="t" r="r" b="b"/>
              <a:pathLst>
                <a:path w="2802667" h="2709333">
                  <a:moveTo>
                    <a:pt x="36376" y="0"/>
                  </a:moveTo>
                  <a:lnTo>
                    <a:pt x="2766290" y="0"/>
                  </a:lnTo>
                  <a:cubicBezTo>
                    <a:pt x="2775938" y="0"/>
                    <a:pt x="2785191" y="3833"/>
                    <a:pt x="2792013" y="10654"/>
                  </a:cubicBezTo>
                  <a:cubicBezTo>
                    <a:pt x="2798834" y="17476"/>
                    <a:pt x="2802667" y="26729"/>
                    <a:pt x="2802667" y="36376"/>
                  </a:cubicBezTo>
                  <a:lnTo>
                    <a:pt x="2802667" y="2672957"/>
                  </a:lnTo>
                  <a:cubicBezTo>
                    <a:pt x="2802667" y="2682604"/>
                    <a:pt x="2798834" y="2691857"/>
                    <a:pt x="2792013" y="2698679"/>
                  </a:cubicBezTo>
                  <a:cubicBezTo>
                    <a:pt x="2785191" y="2705501"/>
                    <a:pt x="2775938" y="2709333"/>
                    <a:pt x="2766290" y="2709333"/>
                  </a:cubicBezTo>
                  <a:lnTo>
                    <a:pt x="36376" y="2709333"/>
                  </a:lnTo>
                  <a:cubicBezTo>
                    <a:pt x="26729" y="2709333"/>
                    <a:pt x="17476" y="2705501"/>
                    <a:pt x="10654" y="2698679"/>
                  </a:cubicBezTo>
                  <a:cubicBezTo>
                    <a:pt x="3833" y="2691857"/>
                    <a:pt x="0" y="2682604"/>
                    <a:pt x="0" y="2672957"/>
                  </a:cubicBezTo>
                  <a:lnTo>
                    <a:pt x="0" y="36376"/>
                  </a:lnTo>
                  <a:cubicBezTo>
                    <a:pt x="0" y="26729"/>
                    <a:pt x="3833" y="17476"/>
                    <a:pt x="10654" y="10654"/>
                  </a:cubicBezTo>
                  <a:cubicBezTo>
                    <a:pt x="17476" y="3833"/>
                    <a:pt x="26729" y="0"/>
                    <a:pt x="36376" y="0"/>
                  </a:cubicBezTo>
                  <a:close/>
                </a:path>
              </a:pathLst>
            </a:custGeom>
            <a:solidFill>
              <a:srgbClr val="F1F1F1"/>
            </a:solidFill>
          </p:spPr>
        </p:sp>
        <p:sp>
          <p:nvSpPr>
            <p:cNvPr id="4" name="TextBox 4"/>
            <p:cNvSpPr txBox="1"/>
            <p:nvPr/>
          </p:nvSpPr>
          <p:spPr>
            <a:xfrm>
              <a:off x="0" y="-38100"/>
              <a:ext cx="2802667"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686617" y="514350"/>
            <a:ext cx="8222252" cy="9258300"/>
          </a:xfrm>
          <a:custGeom>
            <a:avLst/>
            <a:gdLst/>
            <a:ahLst/>
            <a:cxnLst/>
            <a:rect l="l" t="t" r="r" b="b"/>
            <a:pathLst>
              <a:path w="8222252" h="9258300">
                <a:moveTo>
                  <a:pt x="0" y="0"/>
                </a:moveTo>
                <a:lnTo>
                  <a:pt x="8222252" y="0"/>
                </a:lnTo>
                <a:lnTo>
                  <a:pt x="8222252" y="9258300"/>
                </a:lnTo>
                <a:lnTo>
                  <a:pt x="0" y="9258300"/>
                </a:lnTo>
                <a:lnTo>
                  <a:pt x="0" y="0"/>
                </a:lnTo>
                <a:close/>
              </a:path>
            </a:pathLst>
          </a:custGeom>
          <a:blipFill>
            <a:blip r:embed="rId2"/>
            <a:stretch>
              <a:fillRect/>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028700" y="4813266"/>
            <a:ext cx="9623459" cy="1340251"/>
          </a:xfrm>
          <a:prstGeom prst="rect">
            <a:avLst/>
          </a:prstGeom>
        </p:spPr>
        <p:txBody>
          <a:bodyPr lIns="0" tIns="0" rIns="0" bIns="0" rtlCol="0" anchor="t">
            <a:spAutoFit/>
          </a:bodyPr>
          <a:lstStyle/>
          <a:p>
            <a:pPr marL="0" lvl="0" indent="0" algn="l">
              <a:lnSpc>
                <a:spcPts val="10015"/>
              </a:lnSpc>
            </a:pPr>
            <a:r>
              <a:rPr lang="en-US" sz="10015" spc="-420">
                <a:solidFill>
                  <a:srgbClr val="3139A8"/>
                </a:solidFill>
                <a:latin typeface="Be Vietnam Ultra-Bold"/>
              </a:rPr>
              <a:t>ILAVE ETKINLIK</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3761395" y="5330825"/>
            <a:ext cx="10765210" cy="3577207"/>
          </a:xfrm>
          <a:custGeom>
            <a:avLst/>
            <a:gdLst/>
            <a:ahLst/>
            <a:cxnLst/>
            <a:rect l="l" t="t" r="r" b="b"/>
            <a:pathLst>
              <a:path w="10765210" h="3577207">
                <a:moveTo>
                  <a:pt x="0" y="0"/>
                </a:moveTo>
                <a:lnTo>
                  <a:pt x="10765210" y="0"/>
                </a:lnTo>
                <a:lnTo>
                  <a:pt x="10765210" y="3577207"/>
                </a:lnTo>
                <a:lnTo>
                  <a:pt x="0" y="3577207"/>
                </a:lnTo>
                <a:lnTo>
                  <a:pt x="0" y="0"/>
                </a:lnTo>
                <a:close/>
              </a:path>
            </a:pathLst>
          </a:custGeom>
          <a:blipFill>
            <a:blip r:embed="rId2"/>
            <a:stretch>
              <a:fillRect/>
            </a:stretch>
          </a:blipFill>
        </p:spPr>
      </p:sp>
      <p:sp>
        <p:nvSpPr>
          <p:cNvPr id="3" name="TextBox 3"/>
          <p:cNvSpPr txBox="1"/>
          <p:nvPr/>
        </p:nvSpPr>
        <p:spPr>
          <a:xfrm>
            <a:off x="1028700" y="1496339"/>
            <a:ext cx="15567366" cy="2277343"/>
          </a:xfrm>
          <a:prstGeom prst="rect">
            <a:avLst/>
          </a:prstGeom>
        </p:spPr>
        <p:txBody>
          <a:bodyPr lIns="0" tIns="0" rIns="0" bIns="0" rtlCol="0" anchor="t">
            <a:spAutoFit/>
          </a:bodyPr>
          <a:lstStyle/>
          <a:p>
            <a:pPr algn="l">
              <a:lnSpc>
                <a:spcPts val="3627"/>
              </a:lnSpc>
            </a:pPr>
            <a:r>
              <a:rPr lang="en-US" sz="2590">
                <a:solidFill>
                  <a:srgbClr val="000000"/>
                </a:solidFill>
                <a:latin typeface="HK Grotesk"/>
              </a:rPr>
              <a:t>Birbirine yollarla bağlı beş şehir arasında atılabilecek en kısa mesafeyi bulmak adına Karınca Koloni Optimizasyonu algoritması kullanılmak istenmektedir (Uygulamanın tamamı Github platformu Hafta7 klasörü altında iki dosya altında: H7_karinca-kolonisi.py ve H7_karincakolonisi_ ornek.py dosyaları ile sunulmuş durumdadır). Söz konusu probleme göre, Python ortamında farklı indekslerle temsil edilen şehirler arasındaki</a:t>
            </a:r>
          </a:p>
          <a:p>
            <a:pPr algn="l">
              <a:lnSpc>
                <a:spcPts val="3627"/>
              </a:lnSpc>
            </a:pPr>
            <a:r>
              <a:rPr lang="en-US" sz="2590">
                <a:solidFill>
                  <a:srgbClr val="000000"/>
                </a:solidFill>
                <a:latin typeface="HK Grotesk"/>
              </a:rPr>
              <a:t>mesafe değerleri şu şekilde tanımlanmalıdır:</a:t>
            </a:r>
          </a:p>
        </p:txBody>
      </p:sp>
      <p:sp>
        <p:nvSpPr>
          <p:cNvPr id="4" name="TextBox 4"/>
          <p:cNvSpPr txBox="1"/>
          <p:nvPr/>
        </p:nvSpPr>
        <p:spPr>
          <a:xfrm>
            <a:off x="326717" y="357269"/>
            <a:ext cx="13639029"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İlave Etkinlik</a:t>
            </a:r>
          </a:p>
        </p:txBody>
      </p:sp>
      <p:sp>
        <p:nvSpPr>
          <p:cNvPr id="5" name="TextBox 5"/>
          <p:cNvSpPr txBox="1"/>
          <p:nvPr/>
        </p:nvSpPr>
        <p:spPr>
          <a:xfrm>
            <a:off x="4597956" y="4908550"/>
            <a:ext cx="9092089" cy="4222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Çizelge 7.1. Şehirlerarasındaki mesafe değerlerinin tanımı.</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2981059" y="2728294"/>
            <a:ext cx="12325881" cy="4830413"/>
          </a:xfrm>
          <a:custGeom>
            <a:avLst/>
            <a:gdLst/>
            <a:ahLst/>
            <a:cxnLst/>
            <a:rect l="l" t="t" r="r" b="b"/>
            <a:pathLst>
              <a:path w="12325881" h="4830413">
                <a:moveTo>
                  <a:pt x="0" y="0"/>
                </a:moveTo>
                <a:lnTo>
                  <a:pt x="12325882" y="0"/>
                </a:lnTo>
                <a:lnTo>
                  <a:pt x="12325882" y="4830412"/>
                </a:lnTo>
                <a:lnTo>
                  <a:pt x="0" y="4830412"/>
                </a:lnTo>
                <a:lnTo>
                  <a:pt x="0" y="0"/>
                </a:lnTo>
                <a:close/>
              </a:path>
            </a:pathLst>
          </a:custGeom>
          <a:blipFill>
            <a:blip r:embed="rId2"/>
            <a:stretch>
              <a:fillRect/>
            </a:stretch>
          </a:blipFill>
        </p:spPr>
      </p:sp>
      <p:sp>
        <p:nvSpPr>
          <p:cNvPr id="3" name="TextBox 3"/>
          <p:cNvSpPr txBox="1"/>
          <p:nvPr/>
        </p:nvSpPr>
        <p:spPr>
          <a:xfrm>
            <a:off x="1028700" y="1614574"/>
            <a:ext cx="15567366" cy="905743"/>
          </a:xfrm>
          <a:prstGeom prst="rect">
            <a:avLst/>
          </a:prstGeom>
        </p:spPr>
        <p:txBody>
          <a:bodyPr lIns="0" tIns="0" rIns="0" bIns="0" rtlCol="0" anchor="t">
            <a:spAutoFit/>
          </a:bodyPr>
          <a:lstStyle/>
          <a:p>
            <a:pPr algn="l">
              <a:lnSpc>
                <a:spcPts val="3627"/>
              </a:lnSpc>
            </a:pPr>
            <a:r>
              <a:rPr lang="en-US" sz="2590">
                <a:solidFill>
                  <a:srgbClr val="000000"/>
                </a:solidFill>
                <a:latin typeface="HK Grotesk"/>
              </a:rPr>
              <a:t>Söz konusu kombinatöryal optimizasyon problemi gösteriminden yola çıkılarak Karınca Koloni</a:t>
            </a:r>
          </a:p>
          <a:p>
            <a:pPr algn="l">
              <a:lnSpc>
                <a:spcPts val="3627"/>
              </a:lnSpc>
            </a:pPr>
            <a:r>
              <a:rPr lang="en-US" sz="2590">
                <a:solidFill>
                  <a:srgbClr val="000000"/>
                </a:solidFill>
                <a:latin typeface="HK Grotesk"/>
              </a:rPr>
              <a:t>Optimizasyonu algoritmasının öncelikli olarak temel parametrelerinin tanımlanması sağlanır:</a:t>
            </a:r>
          </a:p>
        </p:txBody>
      </p:sp>
      <p:sp>
        <p:nvSpPr>
          <p:cNvPr id="4" name="TextBox 4"/>
          <p:cNvSpPr txBox="1"/>
          <p:nvPr/>
        </p:nvSpPr>
        <p:spPr>
          <a:xfrm>
            <a:off x="326717" y="357269"/>
            <a:ext cx="13639029"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İlave Etkinlik</a:t>
            </a:r>
          </a:p>
        </p:txBody>
      </p:sp>
      <p:sp>
        <p:nvSpPr>
          <p:cNvPr id="5" name="TextBox 5"/>
          <p:cNvSpPr txBox="1"/>
          <p:nvPr/>
        </p:nvSpPr>
        <p:spPr>
          <a:xfrm>
            <a:off x="3283533" y="7864616"/>
            <a:ext cx="12023408" cy="4222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Şekil 7.10. Karınca Koloni Optimizasyonu algoritmasının temel parametreleri</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3002451" y="3164678"/>
            <a:ext cx="12283097" cy="5187368"/>
          </a:xfrm>
          <a:custGeom>
            <a:avLst/>
            <a:gdLst/>
            <a:ahLst/>
            <a:cxnLst/>
            <a:rect l="l" t="t" r="r" b="b"/>
            <a:pathLst>
              <a:path w="12283097" h="5187368">
                <a:moveTo>
                  <a:pt x="0" y="0"/>
                </a:moveTo>
                <a:lnTo>
                  <a:pt x="12283098" y="0"/>
                </a:lnTo>
                <a:lnTo>
                  <a:pt x="12283098" y="5187368"/>
                </a:lnTo>
                <a:lnTo>
                  <a:pt x="0" y="5187368"/>
                </a:lnTo>
                <a:lnTo>
                  <a:pt x="0" y="0"/>
                </a:lnTo>
                <a:close/>
              </a:path>
            </a:pathLst>
          </a:custGeom>
          <a:blipFill>
            <a:blip r:embed="rId2"/>
            <a:stretch>
              <a:fillRect/>
            </a:stretch>
          </a:blipFill>
        </p:spPr>
      </p:sp>
      <p:sp>
        <p:nvSpPr>
          <p:cNvPr id="3" name="TextBox 3"/>
          <p:cNvSpPr txBox="1"/>
          <p:nvPr/>
        </p:nvSpPr>
        <p:spPr>
          <a:xfrm>
            <a:off x="1028700" y="1614574"/>
            <a:ext cx="15567366" cy="905743"/>
          </a:xfrm>
          <a:prstGeom prst="rect">
            <a:avLst/>
          </a:prstGeom>
        </p:spPr>
        <p:txBody>
          <a:bodyPr lIns="0" tIns="0" rIns="0" bIns="0" rtlCol="0" anchor="t">
            <a:spAutoFit/>
          </a:bodyPr>
          <a:lstStyle/>
          <a:p>
            <a:pPr algn="l">
              <a:lnSpc>
                <a:spcPts val="3627"/>
              </a:lnSpc>
            </a:pPr>
            <a:r>
              <a:rPr lang="en-US" sz="2590">
                <a:solidFill>
                  <a:srgbClr val="000000"/>
                </a:solidFill>
                <a:latin typeface="HK Grotesk"/>
              </a:rPr>
              <a:t>Ardından algoritmanın çalışmasını ve şehirlerarası yollara feremon değerlerinin atanmasını sağlayan fonksiyonlar, Şekil 7.11’de olduğu gibi tanımlanır.</a:t>
            </a:r>
          </a:p>
        </p:txBody>
      </p:sp>
      <p:sp>
        <p:nvSpPr>
          <p:cNvPr id="4" name="TextBox 4"/>
          <p:cNvSpPr txBox="1"/>
          <p:nvPr/>
        </p:nvSpPr>
        <p:spPr>
          <a:xfrm>
            <a:off x="326717" y="357269"/>
            <a:ext cx="13639029"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İlave Etkinlik</a:t>
            </a:r>
          </a:p>
        </p:txBody>
      </p:sp>
      <p:sp>
        <p:nvSpPr>
          <p:cNvPr id="5" name="TextBox 5"/>
          <p:cNvSpPr txBox="1"/>
          <p:nvPr/>
        </p:nvSpPr>
        <p:spPr>
          <a:xfrm>
            <a:off x="6161842" y="8455829"/>
            <a:ext cx="5964317" cy="4222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Şekil 7.11. Genel algoritma akış kodları</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3398469" y="2686814"/>
            <a:ext cx="11491061" cy="4345807"/>
          </a:xfrm>
          <a:custGeom>
            <a:avLst/>
            <a:gdLst/>
            <a:ahLst/>
            <a:cxnLst/>
            <a:rect l="l" t="t" r="r" b="b"/>
            <a:pathLst>
              <a:path w="11491061" h="4345807">
                <a:moveTo>
                  <a:pt x="0" y="0"/>
                </a:moveTo>
                <a:lnTo>
                  <a:pt x="11491062" y="0"/>
                </a:lnTo>
                <a:lnTo>
                  <a:pt x="11491062" y="4345807"/>
                </a:lnTo>
                <a:lnTo>
                  <a:pt x="0" y="4345807"/>
                </a:lnTo>
                <a:lnTo>
                  <a:pt x="0" y="0"/>
                </a:lnTo>
                <a:close/>
              </a:path>
            </a:pathLst>
          </a:custGeom>
          <a:blipFill>
            <a:blip r:embed="rId2"/>
            <a:stretch>
              <a:fillRect/>
            </a:stretch>
          </a:blipFill>
        </p:spPr>
      </p:sp>
      <p:sp>
        <p:nvSpPr>
          <p:cNvPr id="3" name="TextBox 3"/>
          <p:cNvSpPr txBox="1"/>
          <p:nvPr/>
        </p:nvSpPr>
        <p:spPr>
          <a:xfrm>
            <a:off x="1028700" y="1614574"/>
            <a:ext cx="15567366" cy="905743"/>
          </a:xfrm>
          <a:prstGeom prst="rect">
            <a:avLst/>
          </a:prstGeom>
        </p:spPr>
        <p:txBody>
          <a:bodyPr lIns="0" tIns="0" rIns="0" bIns="0" rtlCol="0" anchor="t">
            <a:spAutoFit/>
          </a:bodyPr>
          <a:lstStyle/>
          <a:p>
            <a:pPr algn="l">
              <a:lnSpc>
                <a:spcPts val="3627"/>
              </a:lnSpc>
            </a:pPr>
            <a:r>
              <a:rPr lang="en-US" sz="2590">
                <a:solidFill>
                  <a:srgbClr val="000000"/>
                </a:solidFill>
                <a:latin typeface="HK Grotesk"/>
              </a:rPr>
              <a:t>Her bir karıncanın geçtiği yolların mesafelerinin toplandığı ve yine her karıncanın geçtiği yolların</a:t>
            </a:r>
          </a:p>
          <a:p>
            <a:pPr algn="l">
              <a:lnSpc>
                <a:spcPts val="3627"/>
              </a:lnSpc>
            </a:pPr>
            <a:r>
              <a:rPr lang="en-US" sz="2590">
                <a:solidFill>
                  <a:srgbClr val="000000"/>
                </a:solidFill>
                <a:latin typeface="HK Grotesk"/>
              </a:rPr>
              <a:t>kayıt altına alındığı fonksiyonlar kodlanır:</a:t>
            </a:r>
          </a:p>
        </p:txBody>
      </p:sp>
      <p:sp>
        <p:nvSpPr>
          <p:cNvPr id="4" name="TextBox 4"/>
          <p:cNvSpPr txBox="1"/>
          <p:nvPr/>
        </p:nvSpPr>
        <p:spPr>
          <a:xfrm>
            <a:off x="326717" y="357269"/>
            <a:ext cx="13639029"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İlave Etkinlik</a:t>
            </a:r>
          </a:p>
        </p:txBody>
      </p:sp>
      <p:sp>
        <p:nvSpPr>
          <p:cNvPr id="5" name="TextBox 5"/>
          <p:cNvSpPr txBox="1"/>
          <p:nvPr/>
        </p:nvSpPr>
        <p:spPr>
          <a:xfrm>
            <a:off x="4443055" y="7297051"/>
            <a:ext cx="9401889" cy="4222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Şekil 7.12. Karıncaların yol değerlerinin kayıt altına alınması</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2996785" y="2784624"/>
            <a:ext cx="12294430" cy="6325852"/>
          </a:xfrm>
          <a:custGeom>
            <a:avLst/>
            <a:gdLst/>
            <a:ahLst/>
            <a:cxnLst/>
            <a:rect l="l" t="t" r="r" b="b"/>
            <a:pathLst>
              <a:path w="12294430" h="6325852">
                <a:moveTo>
                  <a:pt x="0" y="0"/>
                </a:moveTo>
                <a:lnTo>
                  <a:pt x="12294430" y="0"/>
                </a:lnTo>
                <a:lnTo>
                  <a:pt x="12294430" y="6325852"/>
                </a:lnTo>
                <a:lnTo>
                  <a:pt x="0" y="6325852"/>
                </a:lnTo>
                <a:lnTo>
                  <a:pt x="0" y="0"/>
                </a:lnTo>
                <a:close/>
              </a:path>
            </a:pathLst>
          </a:custGeom>
          <a:blipFill>
            <a:blip r:embed="rId2"/>
            <a:stretch>
              <a:fillRect/>
            </a:stretch>
          </a:blipFill>
        </p:spPr>
      </p:sp>
      <p:sp>
        <p:nvSpPr>
          <p:cNvPr id="3" name="TextBox 3"/>
          <p:cNvSpPr txBox="1"/>
          <p:nvPr/>
        </p:nvSpPr>
        <p:spPr>
          <a:xfrm>
            <a:off x="1028700" y="1614574"/>
            <a:ext cx="15567366" cy="905743"/>
          </a:xfrm>
          <a:prstGeom prst="rect">
            <a:avLst/>
          </a:prstGeom>
        </p:spPr>
        <p:txBody>
          <a:bodyPr lIns="0" tIns="0" rIns="0" bIns="0" rtlCol="0" anchor="t">
            <a:spAutoFit/>
          </a:bodyPr>
          <a:lstStyle/>
          <a:p>
            <a:pPr algn="l">
              <a:lnSpc>
                <a:spcPts val="3627"/>
              </a:lnSpc>
            </a:pPr>
            <a:r>
              <a:rPr lang="en-US" sz="2590">
                <a:solidFill>
                  <a:srgbClr val="000000"/>
                </a:solidFill>
                <a:latin typeface="HK Grotesk"/>
              </a:rPr>
              <a:t>Karıncaların daha önce ziyaret etmedikleri şehirlere uğramalarını ve bu sırada yol ayrımlarında feremon değerleri üzerinden olasılıksal olarak gidilebilecek şehrin seçilmesinin sağlandığı fonksiyonlar tanımlanır:</a:t>
            </a:r>
          </a:p>
        </p:txBody>
      </p:sp>
      <p:sp>
        <p:nvSpPr>
          <p:cNvPr id="4" name="TextBox 4"/>
          <p:cNvSpPr txBox="1"/>
          <p:nvPr/>
        </p:nvSpPr>
        <p:spPr>
          <a:xfrm>
            <a:off x="326717" y="357269"/>
            <a:ext cx="13639029"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İlave Etkinlik</a:t>
            </a:r>
          </a:p>
        </p:txBody>
      </p:sp>
      <p:sp>
        <p:nvSpPr>
          <p:cNvPr id="5" name="TextBox 5"/>
          <p:cNvSpPr txBox="1"/>
          <p:nvPr/>
        </p:nvSpPr>
        <p:spPr>
          <a:xfrm>
            <a:off x="4598236" y="9329551"/>
            <a:ext cx="9611796" cy="4222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Şekil 7.13. Karıncaların olasılıksal şehir seçiminin kodlanması</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1686272" y="1947931"/>
            <a:ext cx="5181232" cy="4144986"/>
          </a:xfrm>
          <a:custGeom>
            <a:avLst/>
            <a:gdLst/>
            <a:ahLst/>
            <a:cxnLst/>
            <a:rect l="l" t="t" r="r" b="b"/>
            <a:pathLst>
              <a:path w="5181232" h="4144986">
                <a:moveTo>
                  <a:pt x="0" y="0"/>
                </a:moveTo>
                <a:lnTo>
                  <a:pt x="5181233" y="0"/>
                </a:lnTo>
                <a:lnTo>
                  <a:pt x="5181233" y="4144986"/>
                </a:lnTo>
                <a:lnTo>
                  <a:pt x="0" y="4144986"/>
                </a:lnTo>
                <a:lnTo>
                  <a:pt x="0" y="0"/>
                </a:lnTo>
                <a:close/>
              </a:path>
            </a:pathLst>
          </a:custGeom>
          <a:blipFill>
            <a:blip r:embed="rId2"/>
            <a:stretch>
              <a:fillRect/>
            </a:stretch>
          </a:blipFill>
        </p:spPr>
      </p:sp>
      <p:sp>
        <p:nvSpPr>
          <p:cNvPr id="3" name="TextBox 3"/>
          <p:cNvSpPr txBox="1"/>
          <p:nvPr/>
        </p:nvSpPr>
        <p:spPr>
          <a:xfrm>
            <a:off x="1028700" y="1908011"/>
            <a:ext cx="10468384" cy="4184906"/>
          </a:xfrm>
          <a:prstGeom prst="rect">
            <a:avLst/>
          </a:prstGeom>
        </p:spPr>
        <p:txBody>
          <a:bodyPr lIns="0" tIns="0" rIns="0" bIns="0" rtlCol="0" anchor="t">
            <a:spAutoFit/>
          </a:bodyPr>
          <a:lstStyle/>
          <a:p>
            <a:pPr algn="l">
              <a:lnSpc>
                <a:spcPts val="3697"/>
              </a:lnSpc>
            </a:pPr>
            <a:r>
              <a:rPr lang="en-US" sz="2641" dirty="0" err="1">
                <a:solidFill>
                  <a:srgbClr val="000000"/>
                </a:solidFill>
                <a:latin typeface="HK Grotesk"/>
              </a:rPr>
              <a:t>Optimizasyon</a:t>
            </a:r>
            <a:r>
              <a:rPr lang="en-US" sz="2641" dirty="0">
                <a:solidFill>
                  <a:srgbClr val="000000"/>
                </a:solidFill>
                <a:latin typeface="HK Grotesk"/>
              </a:rPr>
              <a:t> </a:t>
            </a:r>
            <a:r>
              <a:rPr lang="en-US" sz="2641" dirty="0" err="1">
                <a:solidFill>
                  <a:srgbClr val="000000"/>
                </a:solidFill>
                <a:latin typeface="HK Grotesk"/>
              </a:rPr>
              <a:t>ya</a:t>
            </a:r>
            <a:r>
              <a:rPr lang="en-US" sz="2641" dirty="0">
                <a:solidFill>
                  <a:srgbClr val="000000"/>
                </a:solidFill>
                <a:latin typeface="HK Grotesk"/>
              </a:rPr>
              <a:t> da </a:t>
            </a:r>
            <a:r>
              <a:rPr lang="en-US" sz="2641" dirty="0" err="1">
                <a:solidFill>
                  <a:srgbClr val="000000"/>
                </a:solidFill>
                <a:latin typeface="HK Grotesk"/>
              </a:rPr>
              <a:t>başka</a:t>
            </a:r>
            <a:r>
              <a:rPr lang="en-US" sz="2641" dirty="0">
                <a:solidFill>
                  <a:srgbClr val="000000"/>
                </a:solidFill>
                <a:latin typeface="HK Grotesk"/>
              </a:rPr>
              <a:t> </a:t>
            </a:r>
            <a:r>
              <a:rPr lang="en-US" sz="2641" dirty="0" err="1">
                <a:solidFill>
                  <a:srgbClr val="000000"/>
                </a:solidFill>
                <a:latin typeface="HK Grotesk"/>
              </a:rPr>
              <a:t>bir</a:t>
            </a:r>
            <a:r>
              <a:rPr lang="en-US" sz="2641" dirty="0">
                <a:solidFill>
                  <a:srgbClr val="000000"/>
                </a:solidFill>
                <a:latin typeface="HK Grotesk"/>
              </a:rPr>
              <a:t> </a:t>
            </a:r>
            <a:r>
              <a:rPr lang="en-US" sz="2641" dirty="0" err="1">
                <a:solidFill>
                  <a:srgbClr val="000000"/>
                </a:solidFill>
                <a:latin typeface="HK Grotesk"/>
              </a:rPr>
              <a:t>deyişle</a:t>
            </a:r>
            <a:r>
              <a:rPr lang="en-US" sz="2641" dirty="0">
                <a:solidFill>
                  <a:srgbClr val="000000"/>
                </a:solidFill>
                <a:latin typeface="HK Grotesk"/>
              </a:rPr>
              <a:t> ‘</a:t>
            </a:r>
            <a:r>
              <a:rPr lang="en-US" sz="2641" dirty="0" err="1">
                <a:solidFill>
                  <a:srgbClr val="000000"/>
                </a:solidFill>
                <a:latin typeface="HK Grotesk"/>
              </a:rPr>
              <a:t>en</a:t>
            </a:r>
            <a:r>
              <a:rPr lang="en-US" sz="2641" dirty="0">
                <a:solidFill>
                  <a:srgbClr val="000000"/>
                </a:solidFill>
                <a:latin typeface="HK Grotesk"/>
              </a:rPr>
              <a:t> </a:t>
            </a:r>
            <a:r>
              <a:rPr lang="en-US" sz="2641" dirty="0" err="1">
                <a:solidFill>
                  <a:srgbClr val="000000"/>
                </a:solidFill>
                <a:latin typeface="HK Grotesk"/>
              </a:rPr>
              <a:t>iyileme</a:t>
            </a:r>
            <a:r>
              <a:rPr lang="en-US" sz="2641" dirty="0">
                <a:solidFill>
                  <a:srgbClr val="000000"/>
                </a:solidFill>
                <a:latin typeface="HK Grotesk"/>
              </a:rPr>
              <a:t>’ </a:t>
            </a:r>
            <a:r>
              <a:rPr lang="en-US" sz="2641" dirty="0" err="1">
                <a:solidFill>
                  <a:srgbClr val="000000"/>
                </a:solidFill>
                <a:latin typeface="HK Grotesk"/>
              </a:rPr>
              <a:t>kavramı</a:t>
            </a:r>
            <a:r>
              <a:rPr lang="en-US" sz="2641" dirty="0">
                <a:solidFill>
                  <a:srgbClr val="000000"/>
                </a:solidFill>
                <a:latin typeface="HK Grotesk"/>
              </a:rPr>
              <a:t>, </a:t>
            </a:r>
            <a:r>
              <a:rPr lang="en-US" sz="2641" dirty="0" err="1">
                <a:solidFill>
                  <a:srgbClr val="000000"/>
                </a:solidFill>
                <a:latin typeface="HK Grotesk"/>
              </a:rPr>
              <a:t>genel</a:t>
            </a:r>
            <a:r>
              <a:rPr lang="en-US" sz="2641" dirty="0">
                <a:solidFill>
                  <a:srgbClr val="000000"/>
                </a:solidFill>
                <a:latin typeface="HK Grotesk"/>
              </a:rPr>
              <a:t> </a:t>
            </a:r>
            <a:r>
              <a:rPr lang="en-US" sz="2641" dirty="0" err="1">
                <a:solidFill>
                  <a:srgbClr val="000000"/>
                </a:solidFill>
                <a:latin typeface="HK Grotesk"/>
              </a:rPr>
              <a:t>olarak</a:t>
            </a:r>
            <a:r>
              <a:rPr lang="en-US" sz="2641" dirty="0">
                <a:solidFill>
                  <a:srgbClr val="000000"/>
                </a:solidFill>
                <a:latin typeface="HK Grotesk"/>
              </a:rPr>
              <a:t> </a:t>
            </a:r>
            <a:r>
              <a:rPr lang="en-US" sz="2641" dirty="0" err="1">
                <a:solidFill>
                  <a:srgbClr val="000000"/>
                </a:solidFill>
                <a:latin typeface="HK Grotesk"/>
              </a:rPr>
              <a:t>bir</a:t>
            </a:r>
            <a:r>
              <a:rPr lang="en-US" sz="2641" dirty="0">
                <a:solidFill>
                  <a:srgbClr val="000000"/>
                </a:solidFill>
                <a:latin typeface="HK Grotesk"/>
              </a:rPr>
              <a:t> </a:t>
            </a:r>
            <a:r>
              <a:rPr lang="en-US" sz="2641" dirty="0" err="1">
                <a:solidFill>
                  <a:srgbClr val="000000"/>
                </a:solidFill>
                <a:latin typeface="HK Grotesk"/>
              </a:rPr>
              <a:t>problemin</a:t>
            </a:r>
            <a:r>
              <a:rPr lang="en-US" sz="2641" dirty="0">
                <a:solidFill>
                  <a:srgbClr val="000000"/>
                </a:solidFill>
                <a:latin typeface="HK Grotesk"/>
              </a:rPr>
              <a:t> </a:t>
            </a:r>
            <a:r>
              <a:rPr lang="en-US" sz="2641" dirty="0" err="1">
                <a:solidFill>
                  <a:srgbClr val="000000"/>
                </a:solidFill>
                <a:latin typeface="HK Grotesk"/>
              </a:rPr>
              <a:t>çözümünde</a:t>
            </a:r>
            <a:r>
              <a:rPr lang="en-US" sz="2641" dirty="0">
                <a:solidFill>
                  <a:srgbClr val="000000"/>
                </a:solidFill>
                <a:latin typeface="HK Grotesk"/>
              </a:rPr>
              <a:t> </a:t>
            </a:r>
            <a:r>
              <a:rPr lang="en-US" sz="2641" dirty="0" err="1">
                <a:solidFill>
                  <a:srgbClr val="000000"/>
                </a:solidFill>
                <a:latin typeface="HK Grotesk"/>
              </a:rPr>
              <a:t>en</a:t>
            </a:r>
            <a:r>
              <a:rPr lang="en-US" sz="2641" dirty="0">
                <a:solidFill>
                  <a:srgbClr val="000000"/>
                </a:solidFill>
                <a:latin typeface="HK Grotesk"/>
              </a:rPr>
              <a:t> </a:t>
            </a:r>
            <a:r>
              <a:rPr lang="en-US" sz="2641" dirty="0" err="1">
                <a:solidFill>
                  <a:srgbClr val="000000"/>
                </a:solidFill>
                <a:latin typeface="HK Grotesk"/>
              </a:rPr>
              <a:t>uygun</a:t>
            </a:r>
            <a:r>
              <a:rPr lang="en-US" sz="2641" dirty="0">
                <a:solidFill>
                  <a:srgbClr val="000000"/>
                </a:solidFill>
                <a:latin typeface="HK Grotesk"/>
              </a:rPr>
              <a:t> </a:t>
            </a:r>
            <a:r>
              <a:rPr lang="en-US" sz="2641" dirty="0" err="1">
                <a:solidFill>
                  <a:srgbClr val="000000"/>
                </a:solidFill>
                <a:latin typeface="HK Grotesk"/>
              </a:rPr>
              <a:t>parametrelerin</a:t>
            </a:r>
            <a:r>
              <a:rPr lang="en-US" sz="2641" dirty="0">
                <a:solidFill>
                  <a:srgbClr val="000000"/>
                </a:solidFill>
                <a:latin typeface="HK Grotesk"/>
              </a:rPr>
              <a:t> </a:t>
            </a:r>
            <a:r>
              <a:rPr lang="en-US" sz="2641" dirty="0" err="1">
                <a:solidFill>
                  <a:srgbClr val="000000"/>
                </a:solidFill>
                <a:latin typeface="HK Grotesk"/>
              </a:rPr>
              <a:t>tespit</a:t>
            </a:r>
            <a:r>
              <a:rPr lang="en-US" sz="2641" dirty="0">
                <a:solidFill>
                  <a:srgbClr val="000000"/>
                </a:solidFill>
                <a:latin typeface="HK Grotesk"/>
              </a:rPr>
              <a:t> </a:t>
            </a:r>
            <a:r>
              <a:rPr lang="en-US" sz="2641" dirty="0" err="1">
                <a:solidFill>
                  <a:srgbClr val="000000"/>
                </a:solidFill>
                <a:latin typeface="HK Grotesk"/>
              </a:rPr>
              <a:t>edilmesi</a:t>
            </a:r>
            <a:r>
              <a:rPr lang="en-US" sz="2641" dirty="0">
                <a:solidFill>
                  <a:srgbClr val="000000"/>
                </a:solidFill>
                <a:latin typeface="HK Grotesk"/>
              </a:rPr>
              <a:t> </a:t>
            </a:r>
            <a:r>
              <a:rPr lang="en-US" sz="2641" dirty="0" err="1">
                <a:solidFill>
                  <a:srgbClr val="000000"/>
                </a:solidFill>
                <a:latin typeface="HK Grotesk"/>
              </a:rPr>
              <a:t>olarak</a:t>
            </a:r>
            <a:r>
              <a:rPr lang="en-US" sz="2641" dirty="0">
                <a:solidFill>
                  <a:srgbClr val="000000"/>
                </a:solidFill>
                <a:latin typeface="HK Grotesk"/>
              </a:rPr>
              <a:t> </a:t>
            </a:r>
            <a:r>
              <a:rPr lang="en-US" sz="2641" dirty="0" err="1">
                <a:solidFill>
                  <a:srgbClr val="000000"/>
                </a:solidFill>
                <a:latin typeface="HK Grotesk"/>
              </a:rPr>
              <a:t>bilinmektedir</a:t>
            </a:r>
            <a:r>
              <a:rPr lang="en-US" sz="2641" dirty="0">
                <a:solidFill>
                  <a:srgbClr val="000000"/>
                </a:solidFill>
                <a:latin typeface="HK Grotesk"/>
              </a:rPr>
              <a:t>.</a:t>
            </a:r>
          </a:p>
          <a:p>
            <a:pPr algn="l">
              <a:lnSpc>
                <a:spcPts val="3697"/>
              </a:lnSpc>
            </a:pPr>
            <a:endParaRPr lang="en-US" sz="2641" dirty="0">
              <a:solidFill>
                <a:srgbClr val="000000"/>
              </a:solidFill>
              <a:latin typeface="HK Grotesk"/>
            </a:endParaRPr>
          </a:p>
          <a:p>
            <a:pPr algn="l">
              <a:lnSpc>
                <a:spcPts val="3697"/>
              </a:lnSpc>
            </a:pPr>
            <a:r>
              <a:rPr lang="en-US" sz="2641" dirty="0" err="1">
                <a:solidFill>
                  <a:srgbClr val="000000"/>
                </a:solidFill>
                <a:latin typeface="HK Grotesk"/>
              </a:rPr>
              <a:t>Optimizasyon</a:t>
            </a:r>
            <a:r>
              <a:rPr lang="en-US" sz="2641" dirty="0">
                <a:solidFill>
                  <a:srgbClr val="000000"/>
                </a:solidFill>
                <a:latin typeface="HK Grotesk"/>
              </a:rPr>
              <a:t> </a:t>
            </a:r>
            <a:r>
              <a:rPr lang="en-US" sz="2641" dirty="0" err="1">
                <a:solidFill>
                  <a:srgbClr val="000000"/>
                </a:solidFill>
                <a:latin typeface="HK Grotesk"/>
              </a:rPr>
              <a:t>aslında</a:t>
            </a:r>
            <a:r>
              <a:rPr lang="en-US" sz="2641" dirty="0">
                <a:solidFill>
                  <a:srgbClr val="000000"/>
                </a:solidFill>
                <a:latin typeface="HK Grotesk"/>
              </a:rPr>
              <a:t> </a:t>
            </a:r>
            <a:r>
              <a:rPr lang="en-US" sz="2641" dirty="0" err="1">
                <a:solidFill>
                  <a:srgbClr val="000000"/>
                </a:solidFill>
                <a:latin typeface="HK Grotesk"/>
              </a:rPr>
              <a:t>günlük</a:t>
            </a:r>
            <a:r>
              <a:rPr lang="en-US" sz="2641" dirty="0">
                <a:solidFill>
                  <a:srgbClr val="000000"/>
                </a:solidFill>
                <a:latin typeface="HK Grotesk"/>
              </a:rPr>
              <a:t> </a:t>
            </a:r>
            <a:r>
              <a:rPr lang="en-US" sz="2641" dirty="0" err="1">
                <a:solidFill>
                  <a:srgbClr val="000000"/>
                </a:solidFill>
                <a:latin typeface="HK Grotesk"/>
              </a:rPr>
              <a:t>hayatta</a:t>
            </a:r>
            <a:r>
              <a:rPr lang="en-US" sz="2641" dirty="0">
                <a:solidFill>
                  <a:srgbClr val="000000"/>
                </a:solidFill>
                <a:latin typeface="HK Grotesk"/>
              </a:rPr>
              <a:t> </a:t>
            </a:r>
            <a:r>
              <a:rPr lang="en-US" sz="2641" dirty="0" err="1">
                <a:solidFill>
                  <a:srgbClr val="000000"/>
                </a:solidFill>
                <a:latin typeface="HK Grotesk"/>
              </a:rPr>
              <a:t>sayısal</a:t>
            </a:r>
            <a:r>
              <a:rPr lang="en-US" sz="2641" dirty="0">
                <a:solidFill>
                  <a:srgbClr val="000000"/>
                </a:solidFill>
                <a:latin typeface="HK Grotesk"/>
              </a:rPr>
              <a:t> </a:t>
            </a:r>
            <a:r>
              <a:rPr lang="en-US" sz="2641" dirty="0" err="1">
                <a:solidFill>
                  <a:srgbClr val="000000"/>
                </a:solidFill>
                <a:latin typeface="HK Grotesk"/>
              </a:rPr>
              <a:t>tahminlerde</a:t>
            </a:r>
            <a:r>
              <a:rPr lang="en-US" sz="2641" dirty="0">
                <a:solidFill>
                  <a:srgbClr val="000000"/>
                </a:solidFill>
                <a:latin typeface="HK Grotesk"/>
              </a:rPr>
              <a:t> </a:t>
            </a:r>
            <a:r>
              <a:rPr lang="en-US" sz="2641" dirty="0" err="1">
                <a:solidFill>
                  <a:srgbClr val="000000"/>
                </a:solidFill>
                <a:latin typeface="HK Grotesk"/>
              </a:rPr>
              <a:t>bulunurken</a:t>
            </a:r>
            <a:r>
              <a:rPr lang="en-US" sz="2641" dirty="0">
                <a:solidFill>
                  <a:srgbClr val="000000"/>
                </a:solidFill>
                <a:latin typeface="HK Grotesk"/>
              </a:rPr>
              <a:t> </a:t>
            </a:r>
            <a:r>
              <a:rPr lang="en-US" sz="2641" dirty="0" err="1">
                <a:solidFill>
                  <a:srgbClr val="000000"/>
                </a:solidFill>
                <a:latin typeface="HK Grotesk"/>
              </a:rPr>
              <a:t>ya</a:t>
            </a:r>
            <a:r>
              <a:rPr lang="en-US" sz="2641" dirty="0">
                <a:solidFill>
                  <a:srgbClr val="000000"/>
                </a:solidFill>
                <a:latin typeface="HK Grotesk"/>
              </a:rPr>
              <a:t> da </a:t>
            </a:r>
            <a:r>
              <a:rPr lang="en-US" sz="2641" dirty="0" err="1">
                <a:solidFill>
                  <a:srgbClr val="000000"/>
                </a:solidFill>
                <a:latin typeface="HK Grotesk"/>
              </a:rPr>
              <a:t>aklımızdan</a:t>
            </a:r>
            <a:r>
              <a:rPr lang="en-US" sz="2641" dirty="0">
                <a:solidFill>
                  <a:srgbClr val="000000"/>
                </a:solidFill>
                <a:latin typeface="HK Grotesk"/>
              </a:rPr>
              <a:t> </a:t>
            </a:r>
            <a:r>
              <a:rPr lang="en-US" sz="2641" dirty="0" err="1">
                <a:solidFill>
                  <a:srgbClr val="000000"/>
                </a:solidFill>
                <a:latin typeface="HK Grotesk"/>
              </a:rPr>
              <a:t>planlamalar</a:t>
            </a:r>
            <a:r>
              <a:rPr lang="en-US" sz="2641" dirty="0">
                <a:solidFill>
                  <a:srgbClr val="000000"/>
                </a:solidFill>
                <a:latin typeface="HK Grotesk"/>
              </a:rPr>
              <a:t> </a:t>
            </a:r>
            <a:r>
              <a:rPr lang="en-US" sz="2641" dirty="0" err="1">
                <a:solidFill>
                  <a:srgbClr val="000000"/>
                </a:solidFill>
                <a:latin typeface="HK Grotesk"/>
              </a:rPr>
              <a:t>yaparken</a:t>
            </a:r>
            <a:r>
              <a:rPr lang="en-US" sz="2641" dirty="0">
                <a:solidFill>
                  <a:srgbClr val="000000"/>
                </a:solidFill>
                <a:latin typeface="HK Grotesk"/>
              </a:rPr>
              <a:t> </a:t>
            </a:r>
            <a:r>
              <a:rPr lang="en-US" sz="2641" dirty="0" err="1">
                <a:solidFill>
                  <a:srgbClr val="000000"/>
                </a:solidFill>
                <a:latin typeface="HK Grotesk"/>
              </a:rPr>
              <a:t>gerçekleştirdiğimiz</a:t>
            </a:r>
            <a:r>
              <a:rPr lang="en-US" sz="2641" dirty="0">
                <a:solidFill>
                  <a:srgbClr val="000000"/>
                </a:solidFill>
                <a:latin typeface="HK Grotesk"/>
              </a:rPr>
              <a:t> </a:t>
            </a:r>
            <a:r>
              <a:rPr lang="en-US" sz="2641" dirty="0" err="1">
                <a:solidFill>
                  <a:srgbClr val="000000"/>
                </a:solidFill>
                <a:latin typeface="HK Grotesk"/>
              </a:rPr>
              <a:t>çözümlerin</a:t>
            </a:r>
            <a:r>
              <a:rPr lang="en-US" sz="2641" dirty="0">
                <a:solidFill>
                  <a:srgbClr val="000000"/>
                </a:solidFill>
                <a:latin typeface="HK Grotesk"/>
              </a:rPr>
              <a:t> </a:t>
            </a:r>
            <a:r>
              <a:rPr lang="en-US" sz="2641" dirty="0" err="1">
                <a:solidFill>
                  <a:srgbClr val="000000"/>
                </a:solidFill>
                <a:latin typeface="HK Grotesk"/>
              </a:rPr>
              <a:t>bilimsel</a:t>
            </a:r>
            <a:r>
              <a:rPr lang="en-US" sz="2641" dirty="0">
                <a:solidFill>
                  <a:srgbClr val="000000"/>
                </a:solidFill>
                <a:latin typeface="HK Grotesk"/>
              </a:rPr>
              <a:t> </a:t>
            </a:r>
            <a:r>
              <a:rPr lang="en-US" sz="2641" dirty="0" err="1">
                <a:solidFill>
                  <a:srgbClr val="000000"/>
                </a:solidFill>
                <a:latin typeface="HK Grotesk"/>
              </a:rPr>
              <a:t>ifade</a:t>
            </a:r>
            <a:r>
              <a:rPr lang="en-US" sz="2641" dirty="0">
                <a:solidFill>
                  <a:srgbClr val="000000"/>
                </a:solidFill>
                <a:latin typeface="HK Grotesk"/>
              </a:rPr>
              <a:t> </a:t>
            </a:r>
            <a:r>
              <a:rPr lang="en-US" sz="2641" dirty="0" err="1">
                <a:solidFill>
                  <a:srgbClr val="000000"/>
                </a:solidFill>
                <a:latin typeface="HK Grotesk"/>
              </a:rPr>
              <a:t>ediliş</a:t>
            </a:r>
            <a:r>
              <a:rPr lang="en-US" sz="2641" dirty="0">
                <a:solidFill>
                  <a:srgbClr val="000000"/>
                </a:solidFill>
                <a:latin typeface="HK Grotesk"/>
              </a:rPr>
              <a:t> </a:t>
            </a:r>
            <a:r>
              <a:rPr lang="en-US" sz="2641" dirty="0" err="1">
                <a:solidFill>
                  <a:srgbClr val="000000"/>
                </a:solidFill>
                <a:latin typeface="HK Grotesk"/>
              </a:rPr>
              <a:t>şeklidir</a:t>
            </a:r>
            <a:r>
              <a:rPr lang="en-US" sz="2641" dirty="0">
                <a:solidFill>
                  <a:srgbClr val="000000"/>
                </a:solidFill>
                <a:latin typeface="HK Grotesk"/>
              </a:rPr>
              <a:t>. </a:t>
            </a:r>
            <a:r>
              <a:rPr lang="en-US" sz="2641" dirty="0" err="1">
                <a:solidFill>
                  <a:srgbClr val="000000"/>
                </a:solidFill>
                <a:latin typeface="HK Grotesk"/>
              </a:rPr>
              <a:t>Daha</a:t>
            </a:r>
            <a:r>
              <a:rPr lang="en-US" sz="2641" dirty="0">
                <a:solidFill>
                  <a:srgbClr val="000000"/>
                </a:solidFill>
                <a:latin typeface="HK Grotesk"/>
              </a:rPr>
              <a:t> </a:t>
            </a:r>
            <a:r>
              <a:rPr lang="en-US" sz="2641" dirty="0" err="1">
                <a:solidFill>
                  <a:srgbClr val="000000"/>
                </a:solidFill>
                <a:latin typeface="HK Grotesk"/>
              </a:rPr>
              <a:t>genel</a:t>
            </a:r>
            <a:r>
              <a:rPr lang="en-US" sz="2641" dirty="0">
                <a:solidFill>
                  <a:srgbClr val="000000"/>
                </a:solidFill>
                <a:latin typeface="HK Grotesk"/>
              </a:rPr>
              <a:t> </a:t>
            </a:r>
            <a:r>
              <a:rPr lang="en-US" sz="2641" dirty="0" err="1">
                <a:solidFill>
                  <a:srgbClr val="000000"/>
                </a:solidFill>
                <a:latin typeface="HK Grotesk"/>
              </a:rPr>
              <a:t>anlamda</a:t>
            </a:r>
            <a:r>
              <a:rPr lang="en-US" sz="2641" dirty="0">
                <a:solidFill>
                  <a:srgbClr val="000000"/>
                </a:solidFill>
                <a:latin typeface="HK Grotesk"/>
              </a:rPr>
              <a:t> </a:t>
            </a:r>
            <a:r>
              <a:rPr lang="en-US" sz="2641" dirty="0" err="1">
                <a:solidFill>
                  <a:srgbClr val="000000"/>
                </a:solidFill>
                <a:latin typeface="HK Grotesk"/>
              </a:rPr>
              <a:t>optimizasyon</a:t>
            </a:r>
            <a:r>
              <a:rPr lang="en-US" sz="2641" dirty="0">
                <a:solidFill>
                  <a:srgbClr val="000000"/>
                </a:solidFill>
                <a:latin typeface="HK Grotesk"/>
              </a:rPr>
              <a:t> </a:t>
            </a:r>
            <a:r>
              <a:rPr lang="en-US" sz="2641" dirty="0" err="1">
                <a:solidFill>
                  <a:srgbClr val="000000"/>
                </a:solidFill>
                <a:latin typeface="HK Grotesk"/>
              </a:rPr>
              <a:t>kavramının</a:t>
            </a:r>
            <a:r>
              <a:rPr lang="en-US" sz="2641" dirty="0">
                <a:solidFill>
                  <a:srgbClr val="000000"/>
                </a:solidFill>
                <a:latin typeface="HK Grotesk"/>
              </a:rPr>
              <a:t> </a:t>
            </a:r>
            <a:r>
              <a:rPr lang="en-US" sz="2641" dirty="0" err="1">
                <a:solidFill>
                  <a:srgbClr val="000000"/>
                </a:solidFill>
                <a:latin typeface="HK Grotesk"/>
              </a:rPr>
              <a:t>matematik</a:t>
            </a:r>
            <a:r>
              <a:rPr lang="en-US" sz="2641" dirty="0">
                <a:solidFill>
                  <a:srgbClr val="000000"/>
                </a:solidFill>
                <a:latin typeface="HK Grotesk"/>
              </a:rPr>
              <a:t> </a:t>
            </a:r>
            <a:r>
              <a:rPr lang="en-US" sz="2641" dirty="0" err="1">
                <a:solidFill>
                  <a:srgbClr val="000000"/>
                </a:solidFill>
                <a:latin typeface="HK Grotesk"/>
              </a:rPr>
              <a:t>ile</a:t>
            </a:r>
            <a:r>
              <a:rPr lang="en-US" sz="2641" dirty="0">
                <a:solidFill>
                  <a:srgbClr val="000000"/>
                </a:solidFill>
                <a:latin typeface="HK Grotesk"/>
              </a:rPr>
              <a:t> </a:t>
            </a:r>
            <a:r>
              <a:rPr lang="en-US" sz="2641" dirty="0" err="1">
                <a:solidFill>
                  <a:srgbClr val="000000"/>
                </a:solidFill>
                <a:latin typeface="HK Grotesk"/>
              </a:rPr>
              <a:t>bağlantısı</a:t>
            </a:r>
            <a:r>
              <a:rPr lang="en-US" sz="2641" dirty="0">
                <a:solidFill>
                  <a:srgbClr val="000000"/>
                </a:solidFill>
                <a:latin typeface="HK Grotesk"/>
              </a:rPr>
              <a:t>, </a:t>
            </a:r>
            <a:r>
              <a:rPr lang="en-US" sz="2641" dirty="0" err="1">
                <a:solidFill>
                  <a:srgbClr val="000000"/>
                </a:solidFill>
                <a:latin typeface="HK Grotesk"/>
              </a:rPr>
              <a:t>değeri</a:t>
            </a:r>
            <a:r>
              <a:rPr lang="en-US" sz="2641" dirty="0">
                <a:solidFill>
                  <a:srgbClr val="000000"/>
                </a:solidFill>
                <a:latin typeface="HK Grotesk"/>
              </a:rPr>
              <a:t> </a:t>
            </a:r>
            <a:r>
              <a:rPr lang="en-US" sz="2641" dirty="0" err="1">
                <a:solidFill>
                  <a:srgbClr val="000000"/>
                </a:solidFill>
                <a:latin typeface="HK Grotesk"/>
              </a:rPr>
              <a:t>bilinmeyen</a:t>
            </a:r>
            <a:r>
              <a:rPr lang="en-US" sz="2641" dirty="0">
                <a:solidFill>
                  <a:srgbClr val="000000"/>
                </a:solidFill>
                <a:latin typeface="HK Grotesk"/>
              </a:rPr>
              <a:t> </a:t>
            </a:r>
            <a:r>
              <a:rPr lang="en-US" sz="2641" dirty="0" err="1">
                <a:solidFill>
                  <a:srgbClr val="000000"/>
                </a:solidFill>
                <a:latin typeface="HK Grotesk"/>
              </a:rPr>
              <a:t>denklem</a:t>
            </a:r>
            <a:r>
              <a:rPr lang="en-US" sz="2641" dirty="0">
                <a:solidFill>
                  <a:srgbClr val="000000"/>
                </a:solidFill>
                <a:latin typeface="HK Grotesk"/>
              </a:rPr>
              <a:t> </a:t>
            </a:r>
            <a:r>
              <a:rPr lang="en-US" sz="2641" dirty="0" err="1">
                <a:solidFill>
                  <a:srgbClr val="000000"/>
                </a:solidFill>
                <a:latin typeface="HK Grotesk"/>
              </a:rPr>
              <a:t>değişkenlerinin</a:t>
            </a:r>
            <a:r>
              <a:rPr lang="en-US" sz="2641" dirty="0">
                <a:solidFill>
                  <a:srgbClr val="000000"/>
                </a:solidFill>
                <a:latin typeface="HK Grotesk"/>
              </a:rPr>
              <a:t> </a:t>
            </a:r>
            <a:r>
              <a:rPr lang="en-US" sz="2641" dirty="0" err="1">
                <a:solidFill>
                  <a:srgbClr val="000000"/>
                </a:solidFill>
                <a:latin typeface="HK Grotesk"/>
              </a:rPr>
              <a:t>bulunması</a:t>
            </a:r>
            <a:r>
              <a:rPr lang="en-US" sz="2641" dirty="0">
                <a:solidFill>
                  <a:srgbClr val="000000"/>
                </a:solidFill>
                <a:latin typeface="HK Grotesk"/>
              </a:rPr>
              <a:t> </a:t>
            </a:r>
            <a:r>
              <a:rPr lang="en-US" sz="2641" dirty="0" err="1">
                <a:solidFill>
                  <a:srgbClr val="000000"/>
                </a:solidFill>
                <a:latin typeface="HK Grotesk"/>
              </a:rPr>
              <a:t>şeklinde</a:t>
            </a:r>
            <a:r>
              <a:rPr lang="en-US" sz="2641" dirty="0">
                <a:solidFill>
                  <a:srgbClr val="000000"/>
                </a:solidFill>
                <a:latin typeface="HK Grotesk"/>
              </a:rPr>
              <a:t> </a:t>
            </a:r>
            <a:r>
              <a:rPr lang="en-US" sz="2641" dirty="0" err="1">
                <a:solidFill>
                  <a:srgbClr val="000000"/>
                </a:solidFill>
                <a:latin typeface="HK Grotesk"/>
              </a:rPr>
              <a:t>olmaktadır</a:t>
            </a:r>
            <a:r>
              <a:rPr lang="en-US" sz="2641" dirty="0">
                <a:solidFill>
                  <a:srgbClr val="000000"/>
                </a:solidFill>
                <a:latin typeface="HK Grotesk"/>
              </a:rPr>
              <a:t>.</a:t>
            </a:r>
          </a:p>
        </p:txBody>
      </p:sp>
      <p:sp>
        <p:nvSpPr>
          <p:cNvPr id="4" name="TextBox 4"/>
          <p:cNvSpPr txBox="1"/>
          <p:nvPr/>
        </p:nvSpPr>
        <p:spPr>
          <a:xfrm>
            <a:off x="326717" y="357269"/>
            <a:ext cx="10970618"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1.1. Optimizasyon Kavramı</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3808858" y="3933996"/>
            <a:ext cx="10670283" cy="4736565"/>
          </a:xfrm>
          <a:custGeom>
            <a:avLst/>
            <a:gdLst/>
            <a:ahLst/>
            <a:cxnLst/>
            <a:rect l="l" t="t" r="r" b="b"/>
            <a:pathLst>
              <a:path w="10670283" h="4736565">
                <a:moveTo>
                  <a:pt x="0" y="0"/>
                </a:moveTo>
                <a:lnTo>
                  <a:pt x="10670284" y="0"/>
                </a:lnTo>
                <a:lnTo>
                  <a:pt x="10670284" y="4736564"/>
                </a:lnTo>
                <a:lnTo>
                  <a:pt x="0" y="4736564"/>
                </a:lnTo>
                <a:lnTo>
                  <a:pt x="0" y="0"/>
                </a:lnTo>
                <a:close/>
              </a:path>
            </a:pathLst>
          </a:custGeom>
          <a:blipFill>
            <a:blip r:embed="rId2"/>
            <a:stretch>
              <a:fillRect/>
            </a:stretch>
          </a:blipFill>
        </p:spPr>
      </p:sp>
      <p:sp>
        <p:nvSpPr>
          <p:cNvPr id="3" name="TextBox 3"/>
          <p:cNvSpPr txBox="1"/>
          <p:nvPr/>
        </p:nvSpPr>
        <p:spPr>
          <a:xfrm>
            <a:off x="1028700" y="1449042"/>
            <a:ext cx="15567366" cy="2277343"/>
          </a:xfrm>
          <a:prstGeom prst="rect">
            <a:avLst/>
          </a:prstGeom>
        </p:spPr>
        <p:txBody>
          <a:bodyPr lIns="0" tIns="0" rIns="0" bIns="0" rtlCol="0" anchor="t">
            <a:spAutoFit/>
          </a:bodyPr>
          <a:lstStyle/>
          <a:p>
            <a:pPr algn="l">
              <a:lnSpc>
                <a:spcPts val="3627"/>
              </a:lnSpc>
            </a:pPr>
            <a:r>
              <a:rPr lang="en-US" sz="2590">
                <a:solidFill>
                  <a:srgbClr val="000000"/>
                </a:solidFill>
                <a:latin typeface="HK Grotesk"/>
              </a:rPr>
              <a:t>Eğitmen bu noktada öğrencilerden algoritma ana kod bloğunu ayrı bir dosya olarak kaydetmelerini ister ve yeni bir kod dosyası içerisinde problemin çözümleneceği kodların yazılmasını sağlar.</a:t>
            </a:r>
          </a:p>
          <a:p>
            <a:pPr algn="l">
              <a:lnSpc>
                <a:spcPts val="3627"/>
              </a:lnSpc>
            </a:pPr>
            <a:endParaRPr lang="en-US" sz="2590">
              <a:solidFill>
                <a:srgbClr val="000000"/>
              </a:solidFill>
              <a:latin typeface="HK Grotesk"/>
            </a:endParaRPr>
          </a:p>
          <a:p>
            <a:pPr algn="l">
              <a:lnSpc>
                <a:spcPts val="3627"/>
              </a:lnSpc>
            </a:pPr>
            <a:r>
              <a:rPr lang="en-US" sz="2590">
                <a:solidFill>
                  <a:srgbClr val="000000"/>
                </a:solidFill>
                <a:latin typeface="HK Grotesk"/>
              </a:rPr>
              <a:t>Yeni bir Python kod dosyası açıldıktan sonra, öncelikli olarak numpy ve kodlanan algoritmanın</a:t>
            </a:r>
          </a:p>
          <a:p>
            <a:pPr algn="l">
              <a:lnSpc>
                <a:spcPts val="3627"/>
              </a:lnSpc>
            </a:pPr>
            <a:r>
              <a:rPr lang="en-US" sz="2590">
                <a:solidFill>
                  <a:srgbClr val="000000"/>
                </a:solidFill>
                <a:latin typeface="HK Grotesk"/>
              </a:rPr>
              <a:t>çağrısı yapılır. Ardından şehirlerarası mesafelerin tanımlandığı dizi veri yapısı tanımlanır:</a:t>
            </a:r>
          </a:p>
        </p:txBody>
      </p:sp>
      <p:sp>
        <p:nvSpPr>
          <p:cNvPr id="4" name="TextBox 4"/>
          <p:cNvSpPr txBox="1"/>
          <p:nvPr/>
        </p:nvSpPr>
        <p:spPr>
          <a:xfrm>
            <a:off x="326717" y="357269"/>
            <a:ext cx="13639029"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İlave Etkinlik</a:t>
            </a:r>
          </a:p>
        </p:txBody>
      </p:sp>
      <p:sp>
        <p:nvSpPr>
          <p:cNvPr id="5" name="TextBox 5"/>
          <p:cNvSpPr txBox="1"/>
          <p:nvPr/>
        </p:nvSpPr>
        <p:spPr>
          <a:xfrm>
            <a:off x="6346893" y="8832485"/>
            <a:ext cx="5877996" cy="4222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Şekil 7.14. Şehir yapısının kodlanması</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3243569" y="2764827"/>
            <a:ext cx="11800862" cy="1020878"/>
          </a:xfrm>
          <a:custGeom>
            <a:avLst/>
            <a:gdLst/>
            <a:ahLst/>
            <a:cxnLst/>
            <a:rect l="l" t="t" r="r" b="b"/>
            <a:pathLst>
              <a:path w="11800862" h="1020878">
                <a:moveTo>
                  <a:pt x="0" y="0"/>
                </a:moveTo>
                <a:lnTo>
                  <a:pt x="11800862" y="0"/>
                </a:lnTo>
                <a:lnTo>
                  <a:pt x="11800862" y="1020878"/>
                </a:lnTo>
                <a:lnTo>
                  <a:pt x="0" y="1020878"/>
                </a:lnTo>
                <a:lnTo>
                  <a:pt x="0" y="0"/>
                </a:lnTo>
                <a:close/>
              </a:path>
            </a:pathLst>
          </a:custGeom>
          <a:blipFill>
            <a:blip r:embed="rId2"/>
            <a:stretch>
              <a:fillRect/>
            </a:stretch>
          </a:blipFill>
        </p:spPr>
      </p:sp>
      <p:sp>
        <p:nvSpPr>
          <p:cNvPr id="3" name="TextBox 3"/>
          <p:cNvSpPr txBox="1"/>
          <p:nvPr/>
        </p:nvSpPr>
        <p:spPr>
          <a:xfrm>
            <a:off x="1028700" y="1652690"/>
            <a:ext cx="15567366" cy="4563343"/>
          </a:xfrm>
          <a:prstGeom prst="rect">
            <a:avLst/>
          </a:prstGeom>
        </p:spPr>
        <p:txBody>
          <a:bodyPr lIns="0" tIns="0" rIns="0" bIns="0" rtlCol="0" anchor="t">
            <a:spAutoFit/>
          </a:bodyPr>
          <a:lstStyle/>
          <a:p>
            <a:pPr algn="l">
              <a:lnSpc>
                <a:spcPts val="3627"/>
              </a:lnSpc>
            </a:pPr>
            <a:r>
              <a:rPr lang="en-US" sz="2590">
                <a:solidFill>
                  <a:srgbClr val="000000"/>
                </a:solidFill>
                <a:latin typeface="HK Grotesk"/>
              </a:rPr>
              <a:t>Problemin tanımı sonrasında toplamda 500 döngüde, 10 karınca üzerinden algoritma çağrısı yapılır:</a:t>
            </a:r>
          </a:p>
          <a:p>
            <a:pPr algn="l">
              <a:lnSpc>
                <a:spcPts val="3627"/>
              </a:lnSpc>
            </a:pPr>
            <a:endParaRPr lang="en-US" sz="2590">
              <a:solidFill>
                <a:srgbClr val="000000"/>
              </a:solidFill>
              <a:latin typeface="HK Grotesk"/>
            </a:endParaRPr>
          </a:p>
          <a:p>
            <a:pPr algn="l">
              <a:lnSpc>
                <a:spcPts val="3627"/>
              </a:lnSpc>
            </a:pPr>
            <a:endParaRPr lang="en-US" sz="2590">
              <a:solidFill>
                <a:srgbClr val="000000"/>
              </a:solidFill>
              <a:latin typeface="HK Grotesk"/>
            </a:endParaRPr>
          </a:p>
          <a:p>
            <a:pPr algn="l">
              <a:lnSpc>
                <a:spcPts val="3627"/>
              </a:lnSpc>
            </a:pPr>
            <a:endParaRPr lang="en-US" sz="2590">
              <a:solidFill>
                <a:srgbClr val="000000"/>
              </a:solidFill>
              <a:latin typeface="HK Grotesk"/>
            </a:endParaRPr>
          </a:p>
          <a:p>
            <a:pPr algn="l">
              <a:lnSpc>
                <a:spcPts val="3627"/>
              </a:lnSpc>
            </a:pPr>
            <a:endParaRPr lang="en-US" sz="2590">
              <a:solidFill>
                <a:srgbClr val="000000"/>
              </a:solidFill>
              <a:latin typeface="HK Grotesk"/>
            </a:endParaRPr>
          </a:p>
          <a:p>
            <a:pPr algn="l">
              <a:lnSpc>
                <a:spcPts val="3627"/>
              </a:lnSpc>
            </a:pPr>
            <a:endParaRPr lang="en-US" sz="2590">
              <a:solidFill>
                <a:srgbClr val="000000"/>
              </a:solidFill>
              <a:latin typeface="HK Grotesk"/>
            </a:endParaRPr>
          </a:p>
          <a:p>
            <a:pPr algn="l">
              <a:lnSpc>
                <a:spcPts val="3627"/>
              </a:lnSpc>
            </a:pPr>
            <a:endParaRPr lang="en-US" sz="2590">
              <a:solidFill>
                <a:srgbClr val="000000"/>
              </a:solidFill>
              <a:latin typeface="HK Grotesk"/>
            </a:endParaRPr>
          </a:p>
          <a:p>
            <a:pPr algn="l">
              <a:lnSpc>
                <a:spcPts val="3627"/>
              </a:lnSpc>
            </a:pPr>
            <a:r>
              <a:rPr lang="en-US" sz="2590">
                <a:solidFill>
                  <a:srgbClr val="000000"/>
                </a:solidFill>
                <a:latin typeface="HK Grotesk"/>
              </a:rPr>
              <a:t>Çağrı sonrasında run fonksiyonu ile başlatılan optimizasyon süreci sırasında her döngüde o ana denk bulunan en kısa gidiş rotası ekrana yazdırılır; döngüsel süreç sona erdiğinde ise en kısa mesafeyi veren nihai yol / rota ifade edilir:</a:t>
            </a:r>
          </a:p>
        </p:txBody>
      </p:sp>
      <p:sp>
        <p:nvSpPr>
          <p:cNvPr id="4" name="Freeform 4"/>
          <p:cNvSpPr/>
          <p:nvPr/>
        </p:nvSpPr>
        <p:spPr>
          <a:xfrm>
            <a:off x="1028700" y="6397008"/>
            <a:ext cx="8038330" cy="2510073"/>
          </a:xfrm>
          <a:custGeom>
            <a:avLst/>
            <a:gdLst/>
            <a:ahLst/>
            <a:cxnLst/>
            <a:rect l="l" t="t" r="r" b="b"/>
            <a:pathLst>
              <a:path w="8038330" h="2510073">
                <a:moveTo>
                  <a:pt x="0" y="0"/>
                </a:moveTo>
                <a:lnTo>
                  <a:pt x="8038330" y="0"/>
                </a:lnTo>
                <a:lnTo>
                  <a:pt x="8038330" y="2510073"/>
                </a:lnTo>
                <a:lnTo>
                  <a:pt x="0" y="2510073"/>
                </a:lnTo>
                <a:lnTo>
                  <a:pt x="0" y="0"/>
                </a:lnTo>
                <a:close/>
              </a:path>
            </a:pathLst>
          </a:custGeom>
          <a:blipFill>
            <a:blip r:embed="rId3"/>
            <a:stretch>
              <a:fillRect/>
            </a:stretch>
          </a:blipFill>
        </p:spPr>
      </p:sp>
      <p:sp>
        <p:nvSpPr>
          <p:cNvPr id="5" name="TextBox 5"/>
          <p:cNvSpPr txBox="1"/>
          <p:nvPr/>
        </p:nvSpPr>
        <p:spPr>
          <a:xfrm>
            <a:off x="326717" y="357269"/>
            <a:ext cx="13639029"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İlave Etkinlik</a:t>
            </a:r>
          </a:p>
        </p:txBody>
      </p:sp>
      <p:sp>
        <p:nvSpPr>
          <p:cNvPr id="6" name="TextBox 6"/>
          <p:cNvSpPr txBox="1"/>
          <p:nvPr/>
        </p:nvSpPr>
        <p:spPr>
          <a:xfrm>
            <a:off x="5771078" y="3915311"/>
            <a:ext cx="6745843" cy="4222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Şekil 7.15. Algoritma çağrısının kodlanması</a:t>
            </a:r>
          </a:p>
        </p:txBody>
      </p:sp>
      <p:sp>
        <p:nvSpPr>
          <p:cNvPr id="7" name="TextBox 7"/>
          <p:cNvSpPr txBox="1"/>
          <p:nvPr/>
        </p:nvSpPr>
        <p:spPr>
          <a:xfrm>
            <a:off x="1355916" y="9210675"/>
            <a:ext cx="7015401" cy="4222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Şekil 7.16. Genel algoritma sonuçlarının akışı</a:t>
            </a:r>
          </a:p>
        </p:txBody>
      </p:sp>
      <p:sp>
        <p:nvSpPr>
          <p:cNvPr id="8" name="TextBox 8"/>
          <p:cNvSpPr txBox="1"/>
          <p:nvPr/>
        </p:nvSpPr>
        <p:spPr>
          <a:xfrm>
            <a:off x="9144000" y="6497935"/>
            <a:ext cx="8613899" cy="1756691"/>
          </a:xfrm>
          <a:prstGeom prst="rect">
            <a:avLst/>
          </a:prstGeom>
        </p:spPr>
        <p:txBody>
          <a:bodyPr lIns="0" tIns="0" rIns="0" bIns="0" rtlCol="0" anchor="t">
            <a:spAutoFit/>
          </a:bodyPr>
          <a:lstStyle/>
          <a:p>
            <a:pPr algn="l">
              <a:lnSpc>
                <a:spcPts val="2811"/>
              </a:lnSpc>
              <a:spcBef>
                <a:spcPct val="0"/>
              </a:spcBef>
            </a:pPr>
            <a:r>
              <a:rPr lang="en-US" sz="2008">
                <a:solidFill>
                  <a:srgbClr val="000000"/>
                </a:solidFill>
                <a:latin typeface="Merriweather"/>
              </a:rPr>
              <a:t>En kısa yol olarak, soldan sağa doğru hücre indeks değerleri dikkate alınmak suretiyle; örneğin (0,2) ifadesi ile 0 indeksli şehirden 2 indeksli şehre, ardından (2, 3) ifadesi ile 2 indeksli şehirden de</a:t>
            </a:r>
          </a:p>
          <a:p>
            <a:pPr algn="l">
              <a:lnSpc>
                <a:spcPts val="2811"/>
              </a:lnSpc>
              <a:spcBef>
                <a:spcPct val="0"/>
              </a:spcBef>
            </a:pPr>
            <a:r>
              <a:rPr lang="en-US" sz="2008">
                <a:solidFill>
                  <a:srgbClr val="000000"/>
                </a:solidFill>
                <a:latin typeface="Merriweather"/>
              </a:rPr>
              <a:t>3 indeksli şehre gidildiğini ve sürecin bu şekilde 9 birimlik mesafe ile en kısa yola tekabül ettiğini göstermektedir: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1490457" y="1068800"/>
            <a:ext cx="6226141" cy="8149399"/>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028700" y="3546441"/>
            <a:ext cx="9623459" cy="2607076"/>
          </a:xfrm>
          <a:prstGeom prst="rect">
            <a:avLst/>
          </a:prstGeom>
        </p:spPr>
        <p:txBody>
          <a:bodyPr lIns="0" tIns="0" rIns="0" bIns="0" rtlCol="0" anchor="t">
            <a:spAutoFit/>
          </a:bodyPr>
          <a:lstStyle/>
          <a:p>
            <a:pPr marL="0" lvl="0" indent="0" algn="l">
              <a:lnSpc>
                <a:spcPts val="10015"/>
              </a:lnSpc>
            </a:pPr>
            <a:r>
              <a:rPr lang="en-US" sz="10015" spc="-420">
                <a:solidFill>
                  <a:srgbClr val="3139A8"/>
                </a:solidFill>
                <a:latin typeface="Be Vietnam Ultra-Bold"/>
              </a:rPr>
              <a:t>DERSİMİZİN SONUNA GELDİK!</a:t>
            </a:r>
          </a:p>
        </p:txBody>
      </p:sp>
      <p:sp>
        <p:nvSpPr>
          <p:cNvPr id="10" name="TextBox 10"/>
          <p:cNvSpPr txBox="1"/>
          <p:nvPr/>
        </p:nvSpPr>
        <p:spPr>
          <a:xfrm>
            <a:off x="1028700" y="6482285"/>
            <a:ext cx="10934700" cy="1335045"/>
          </a:xfrm>
          <a:prstGeom prst="rect">
            <a:avLst/>
          </a:prstGeom>
        </p:spPr>
        <p:txBody>
          <a:bodyPr wrap="square" lIns="0" tIns="0" rIns="0" bIns="0" rtlCol="0" anchor="t">
            <a:spAutoFit/>
          </a:bodyPr>
          <a:lstStyle/>
          <a:p>
            <a:pPr marL="0" lvl="0" indent="0" algn="l">
              <a:lnSpc>
                <a:spcPts val="5675"/>
              </a:lnSpc>
            </a:pPr>
            <a:r>
              <a:rPr lang="en-US" sz="5354" spc="-224" dirty="0">
                <a:solidFill>
                  <a:srgbClr val="3139A8"/>
                </a:solidFill>
                <a:latin typeface="Be Vietnam"/>
              </a:rPr>
              <a:t>KATILIMINIZ İÇİN TEŞEKKÜRLER.</a:t>
            </a:r>
            <a:endParaRPr lang="tr-TR" sz="5354" spc="-224" dirty="0">
              <a:solidFill>
                <a:srgbClr val="3139A8"/>
              </a:solidFill>
              <a:latin typeface="Be Vietnam"/>
            </a:endParaRPr>
          </a:p>
          <a:p>
            <a:pPr marL="0" lvl="0" indent="0" algn="l">
              <a:lnSpc>
                <a:spcPts val="5675"/>
              </a:lnSpc>
            </a:pPr>
            <a:r>
              <a:rPr lang="tr-TR" sz="2000" spc="-224" dirty="0" err="1">
                <a:solidFill>
                  <a:srgbClr val="3139A8"/>
                </a:solidFill>
                <a:latin typeface="Be Vietnam"/>
              </a:rPr>
              <a:t>Kahoot</a:t>
            </a:r>
            <a:r>
              <a:rPr lang="tr-TR" sz="2000" spc="-224" dirty="0">
                <a:solidFill>
                  <a:srgbClr val="3139A8"/>
                </a:solidFill>
                <a:latin typeface="Be Vietnam"/>
              </a:rPr>
              <a:t>:  </a:t>
            </a:r>
            <a:r>
              <a:rPr lang="tr-TR" sz="2000" spc="-224" dirty="0">
                <a:solidFill>
                  <a:srgbClr val="3139A8"/>
                </a:solidFill>
                <a:latin typeface="Be Vietnam"/>
                <a:hlinkClick r:id="rId4"/>
              </a:rPr>
              <a:t>https://create.kahoot.it/details/eaa1f5f5-d5d9-4fe1-98ec-611240ba9f47</a:t>
            </a:r>
            <a:endParaRPr lang="en-US" sz="2000" spc="-224" dirty="0">
              <a:solidFill>
                <a:srgbClr val="3139A8"/>
              </a:solidFill>
              <a:latin typeface="Be Vietna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1028700" y="1752943"/>
            <a:ext cx="10838735" cy="2786625"/>
          </a:xfrm>
          <a:prstGeom prst="rect">
            <a:avLst/>
          </a:prstGeom>
        </p:spPr>
        <p:txBody>
          <a:bodyPr lIns="0" tIns="0" rIns="0" bIns="0" rtlCol="0" anchor="t">
            <a:spAutoFit/>
          </a:bodyPr>
          <a:lstStyle/>
          <a:p>
            <a:pPr algn="l">
              <a:lnSpc>
                <a:spcPts val="3697"/>
              </a:lnSpc>
            </a:pPr>
            <a:r>
              <a:rPr lang="en-US" sz="2641">
                <a:solidFill>
                  <a:srgbClr val="000000"/>
                </a:solidFill>
                <a:latin typeface="HK Grotesk"/>
              </a:rPr>
              <a:t>Matematiksel anlamda optimizasyon, denklemlerle modellenmesi yapılmış bir problem için bilinmeyen değerlerin bulunmasına karşılık gelmektedir.</a:t>
            </a:r>
          </a:p>
          <a:p>
            <a:pPr algn="l">
              <a:lnSpc>
                <a:spcPts val="3697"/>
              </a:lnSpc>
            </a:pPr>
            <a:endParaRPr lang="en-US" sz="2641">
              <a:solidFill>
                <a:srgbClr val="000000"/>
              </a:solidFill>
              <a:latin typeface="HK Grotesk"/>
            </a:endParaRPr>
          </a:p>
          <a:p>
            <a:pPr algn="l">
              <a:lnSpc>
                <a:spcPts val="3697"/>
              </a:lnSpc>
            </a:pPr>
            <a:r>
              <a:rPr lang="en-US" sz="2641">
                <a:solidFill>
                  <a:srgbClr val="000000"/>
                </a:solidFill>
                <a:latin typeface="HK Grotesk"/>
              </a:rPr>
              <a:t>Optimizasyonu matematiksel olarak ifade etmek için fonksiyon gösterimleri kullanılmaktadır.</a:t>
            </a:r>
          </a:p>
          <a:p>
            <a:pPr algn="l">
              <a:lnSpc>
                <a:spcPts val="3697"/>
              </a:lnSpc>
            </a:pPr>
            <a:endParaRPr lang="en-US" sz="2641">
              <a:solidFill>
                <a:srgbClr val="000000"/>
              </a:solidFill>
              <a:latin typeface="HK Grotesk"/>
            </a:endParaRPr>
          </a:p>
        </p:txBody>
      </p:sp>
      <p:sp>
        <p:nvSpPr>
          <p:cNvPr id="3" name="Freeform 3"/>
          <p:cNvSpPr/>
          <p:nvPr/>
        </p:nvSpPr>
        <p:spPr>
          <a:xfrm>
            <a:off x="11867435" y="1525696"/>
            <a:ext cx="5142944" cy="3407200"/>
          </a:xfrm>
          <a:custGeom>
            <a:avLst/>
            <a:gdLst/>
            <a:ahLst/>
            <a:cxnLst/>
            <a:rect l="l" t="t" r="r" b="b"/>
            <a:pathLst>
              <a:path w="5142944" h="3407200">
                <a:moveTo>
                  <a:pt x="0" y="0"/>
                </a:moveTo>
                <a:lnTo>
                  <a:pt x="5142944" y="0"/>
                </a:lnTo>
                <a:lnTo>
                  <a:pt x="5142944" y="3407200"/>
                </a:lnTo>
                <a:lnTo>
                  <a:pt x="0" y="3407200"/>
                </a:lnTo>
                <a:lnTo>
                  <a:pt x="0" y="0"/>
                </a:lnTo>
                <a:close/>
              </a:path>
            </a:pathLst>
          </a:custGeom>
          <a:blipFill>
            <a:blip r:embed="rId2"/>
            <a:stretch>
              <a:fillRect/>
            </a:stretch>
          </a:blipFill>
        </p:spPr>
      </p:sp>
      <p:sp>
        <p:nvSpPr>
          <p:cNvPr id="4" name="TextBox 4"/>
          <p:cNvSpPr txBox="1"/>
          <p:nvPr/>
        </p:nvSpPr>
        <p:spPr>
          <a:xfrm>
            <a:off x="326717" y="357269"/>
            <a:ext cx="10970618"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1.1. Optimizasyon Kavramı</a:t>
            </a:r>
          </a:p>
        </p:txBody>
      </p:sp>
      <p:sp>
        <p:nvSpPr>
          <p:cNvPr id="5" name="TextBox 5"/>
          <p:cNvSpPr txBox="1"/>
          <p:nvPr/>
        </p:nvSpPr>
        <p:spPr>
          <a:xfrm>
            <a:off x="1028700" y="5086350"/>
            <a:ext cx="16230600" cy="2786625"/>
          </a:xfrm>
          <a:prstGeom prst="rect">
            <a:avLst/>
          </a:prstGeom>
        </p:spPr>
        <p:txBody>
          <a:bodyPr lIns="0" tIns="0" rIns="0" bIns="0" rtlCol="0" anchor="t">
            <a:spAutoFit/>
          </a:bodyPr>
          <a:lstStyle/>
          <a:p>
            <a:pPr algn="l">
              <a:lnSpc>
                <a:spcPts val="3697"/>
              </a:lnSpc>
            </a:pPr>
            <a:endParaRPr/>
          </a:p>
          <a:p>
            <a:pPr algn="l">
              <a:lnSpc>
                <a:spcPts val="3697"/>
              </a:lnSpc>
            </a:pPr>
            <a:endParaRPr/>
          </a:p>
          <a:p>
            <a:pPr algn="l">
              <a:lnSpc>
                <a:spcPts val="3697"/>
              </a:lnSpc>
            </a:pPr>
            <a:r>
              <a:rPr lang="en-US" sz="2641">
                <a:solidFill>
                  <a:srgbClr val="000000"/>
                </a:solidFill>
                <a:latin typeface="HK Grotesk"/>
              </a:rPr>
              <a:t>Örneğin, y ile gösterilen yazılı sınavı puanı ve s ile gösterilen sözlü sınavı puanı dikkate alınmak üzere, y’nin %60’ı ve s’nin %40’ının alınmasıyla hesaplanacak ders başarı puanı DB şu şekilde gösterilebilmektedir:</a:t>
            </a:r>
          </a:p>
          <a:p>
            <a:pPr algn="l">
              <a:lnSpc>
                <a:spcPts val="3697"/>
              </a:lnSpc>
            </a:pPr>
            <a:endParaRPr lang="en-US" sz="2641">
              <a:solidFill>
                <a:srgbClr val="000000"/>
              </a:solidFill>
              <a:latin typeface="HK Grotesk"/>
            </a:endParaRPr>
          </a:p>
          <a:p>
            <a:pPr algn="l">
              <a:lnSpc>
                <a:spcPts val="3697"/>
              </a:lnSpc>
            </a:pPr>
            <a:r>
              <a:rPr lang="en-US" sz="2641">
                <a:solidFill>
                  <a:srgbClr val="000000"/>
                </a:solidFill>
                <a:latin typeface="HK Grotesk"/>
              </a:rPr>
              <a:t>DB(y, s) = (0,6 * y) + (0,4 * 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326717" y="357269"/>
            <a:ext cx="10970618"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1.1. Optimizasyon Kavramı</a:t>
            </a:r>
          </a:p>
        </p:txBody>
      </p:sp>
      <p:sp>
        <p:nvSpPr>
          <p:cNvPr id="3" name="TextBox 3"/>
          <p:cNvSpPr txBox="1"/>
          <p:nvPr/>
        </p:nvSpPr>
        <p:spPr>
          <a:xfrm>
            <a:off x="1028700" y="1871185"/>
            <a:ext cx="16230600" cy="6981468"/>
          </a:xfrm>
          <a:prstGeom prst="rect">
            <a:avLst/>
          </a:prstGeom>
        </p:spPr>
        <p:txBody>
          <a:bodyPr lIns="0" tIns="0" rIns="0" bIns="0" rtlCol="0" anchor="t">
            <a:spAutoFit/>
          </a:bodyPr>
          <a:lstStyle/>
          <a:p>
            <a:pPr algn="l">
              <a:lnSpc>
                <a:spcPts val="3697"/>
              </a:lnSpc>
            </a:pPr>
            <a:r>
              <a:rPr lang="en-US" sz="2641">
                <a:solidFill>
                  <a:srgbClr val="000000"/>
                </a:solidFill>
                <a:latin typeface="HK Grotesk"/>
              </a:rPr>
              <a:t>DB(y, s) = (0,6 * y) + (0,4 * s)</a:t>
            </a:r>
          </a:p>
          <a:p>
            <a:pPr algn="l">
              <a:lnSpc>
                <a:spcPts val="3697"/>
              </a:lnSpc>
            </a:pPr>
            <a:endParaRPr lang="en-US" sz="2641">
              <a:solidFill>
                <a:srgbClr val="000000"/>
              </a:solidFill>
              <a:latin typeface="HK Grotesk"/>
            </a:endParaRPr>
          </a:p>
          <a:p>
            <a:pPr algn="l">
              <a:lnSpc>
                <a:spcPts val="3697"/>
              </a:lnSpc>
            </a:pPr>
            <a:endParaRPr lang="en-US" sz="2641">
              <a:solidFill>
                <a:srgbClr val="000000"/>
              </a:solidFill>
              <a:latin typeface="HK Grotesk"/>
            </a:endParaRPr>
          </a:p>
          <a:p>
            <a:pPr algn="l">
              <a:lnSpc>
                <a:spcPts val="3697"/>
              </a:lnSpc>
            </a:pPr>
            <a:r>
              <a:rPr lang="en-US" sz="2641">
                <a:solidFill>
                  <a:srgbClr val="000000"/>
                </a:solidFill>
                <a:latin typeface="HK Grotesk"/>
              </a:rPr>
              <a:t>DB fonksiyonunda bir dersten başarılı olmak için başarı puanının en az 60 olması gerektiğini kabul edersek, yazılıdan (y) 50 alan bir öğrencinin, sözlüden (s) en az kaç alması gerektiğini bulmak, optimizasyona tekabül etmektedir. Burada denklemdeki 0,6 ve 0,4 katsayı olarak bilinmekte, y ve s ise değişken olarak ifade edilmektedir. Eğer fonksiyona +10 puan kanaat puanı eklenecek olursa bu değer de sabit olarak isimlendirilmektedir.</a:t>
            </a:r>
          </a:p>
          <a:p>
            <a:pPr algn="l">
              <a:lnSpc>
                <a:spcPts val="3697"/>
              </a:lnSpc>
            </a:pPr>
            <a:endParaRPr lang="en-US" sz="2641">
              <a:solidFill>
                <a:srgbClr val="000000"/>
              </a:solidFill>
              <a:latin typeface="HK Grotesk"/>
            </a:endParaRPr>
          </a:p>
          <a:p>
            <a:pPr algn="l">
              <a:lnSpc>
                <a:spcPts val="3697"/>
              </a:lnSpc>
            </a:pPr>
            <a:endParaRPr lang="en-US" sz="2641">
              <a:solidFill>
                <a:srgbClr val="000000"/>
              </a:solidFill>
              <a:latin typeface="HK Grotesk"/>
            </a:endParaRPr>
          </a:p>
          <a:p>
            <a:pPr algn="l">
              <a:lnSpc>
                <a:spcPts val="3697"/>
              </a:lnSpc>
            </a:pPr>
            <a:r>
              <a:rPr lang="en-US" sz="2641">
                <a:solidFill>
                  <a:srgbClr val="000000"/>
                </a:solidFill>
                <a:latin typeface="HK Grotesk"/>
              </a:rPr>
              <a:t>50 yazılı puanı karşısında, sözlüden en az 75 puan alınırsa başarılı olunabilir., 75’den daha fazla puanların da bu kapsamda kabul edilemez. </a:t>
            </a:r>
          </a:p>
          <a:p>
            <a:pPr algn="l">
              <a:lnSpc>
                <a:spcPts val="3697"/>
              </a:lnSpc>
            </a:pPr>
            <a:endParaRPr lang="en-US" sz="2641">
              <a:solidFill>
                <a:srgbClr val="000000"/>
              </a:solidFill>
              <a:latin typeface="HK Grotesk"/>
            </a:endParaRPr>
          </a:p>
          <a:p>
            <a:pPr algn="l">
              <a:lnSpc>
                <a:spcPts val="3697"/>
              </a:lnSpc>
            </a:pPr>
            <a:endParaRPr lang="en-US" sz="2641">
              <a:solidFill>
                <a:srgbClr val="000000"/>
              </a:solidFill>
              <a:latin typeface="HK Grotesk"/>
            </a:endParaRPr>
          </a:p>
          <a:p>
            <a:pPr algn="l">
              <a:lnSpc>
                <a:spcPts val="3697"/>
              </a:lnSpc>
            </a:pPr>
            <a:r>
              <a:rPr lang="en-US" sz="2641">
                <a:solidFill>
                  <a:srgbClr val="000000"/>
                </a:solidFill>
                <a:latin typeface="HK Grotesk"/>
              </a:rPr>
              <a:t>Benzeri bir matematiksel model tasarlayabilir misiniz?</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326717" y="357269"/>
            <a:ext cx="10970618"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1.1. Optimizasyon Kavramı</a:t>
            </a:r>
          </a:p>
        </p:txBody>
      </p:sp>
      <p:sp>
        <p:nvSpPr>
          <p:cNvPr id="3" name="TextBox 3"/>
          <p:cNvSpPr txBox="1"/>
          <p:nvPr/>
        </p:nvSpPr>
        <p:spPr>
          <a:xfrm>
            <a:off x="1028700" y="1907501"/>
            <a:ext cx="16230600" cy="6057488"/>
          </a:xfrm>
          <a:prstGeom prst="rect">
            <a:avLst/>
          </a:prstGeom>
        </p:spPr>
        <p:txBody>
          <a:bodyPr lIns="0" tIns="0" rIns="0" bIns="0" rtlCol="0" anchor="t">
            <a:spAutoFit/>
          </a:bodyPr>
          <a:lstStyle/>
          <a:p>
            <a:pPr algn="l">
              <a:lnSpc>
                <a:spcPts val="3697"/>
              </a:lnSpc>
            </a:pPr>
            <a:r>
              <a:rPr lang="en-US" sz="2641">
                <a:solidFill>
                  <a:srgbClr val="000000"/>
                </a:solidFill>
                <a:latin typeface="HK Grotesk"/>
              </a:rPr>
              <a:t>DB fonksiyonunun hesaplanması aklımızdan çözebileceğimiz bir optimizasyon problemidir. Bununla birlikte gerçek dünyadaki birçok problem optimizasyon modellenmesiyle çözümlenebilmektedir. </a:t>
            </a:r>
          </a:p>
          <a:p>
            <a:pPr algn="l">
              <a:lnSpc>
                <a:spcPts val="3697"/>
              </a:lnSpc>
            </a:pPr>
            <a:endParaRPr lang="en-US" sz="2641">
              <a:solidFill>
                <a:srgbClr val="000000"/>
              </a:solidFill>
              <a:latin typeface="HK Grotesk"/>
            </a:endParaRPr>
          </a:p>
          <a:p>
            <a:pPr algn="l">
              <a:lnSpc>
                <a:spcPts val="3697"/>
              </a:lnSpc>
            </a:pPr>
            <a:r>
              <a:rPr lang="en-US" sz="2641">
                <a:solidFill>
                  <a:srgbClr val="000000"/>
                </a:solidFill>
                <a:latin typeface="HK Grotesk"/>
              </a:rPr>
              <a:t>Örnek olarak:</a:t>
            </a:r>
          </a:p>
          <a:p>
            <a:pPr algn="l">
              <a:lnSpc>
                <a:spcPts val="3697"/>
              </a:lnSpc>
            </a:pPr>
            <a:endParaRPr lang="en-US" sz="2641">
              <a:solidFill>
                <a:srgbClr val="000000"/>
              </a:solidFill>
              <a:latin typeface="HK Grotesk"/>
            </a:endParaRPr>
          </a:p>
          <a:p>
            <a:pPr marL="570237" lvl="1" indent="-285118" algn="l">
              <a:lnSpc>
                <a:spcPts val="3697"/>
              </a:lnSpc>
              <a:buFont typeface="Arial"/>
              <a:buChar char="•"/>
            </a:pPr>
            <a:r>
              <a:rPr lang="en-US" sz="2641">
                <a:solidFill>
                  <a:srgbClr val="000000"/>
                </a:solidFill>
                <a:latin typeface="HK Grotesk"/>
              </a:rPr>
              <a:t>Eldeki hammaddeleri en az kayıpla kullanıp istenilen ölçülerde ürün elde etmek bir optimizasyon problemidir.</a:t>
            </a:r>
          </a:p>
          <a:p>
            <a:pPr marL="570237" lvl="1" indent="-285118" algn="l">
              <a:lnSpc>
                <a:spcPts val="3697"/>
              </a:lnSpc>
              <a:buFont typeface="Arial"/>
              <a:buChar char="•"/>
            </a:pPr>
            <a:r>
              <a:rPr lang="en-US" sz="2641">
                <a:solidFill>
                  <a:srgbClr val="000000"/>
                </a:solidFill>
                <a:latin typeface="HK Grotesk"/>
              </a:rPr>
              <a:t>Bir inşaatta istenilen yükseklik ve genişlikteki odalarda, en iyi güneş ışığı oranını elde etmek için belli sayıdaki pencerelerin hangi noktalara konumlanması gerektiği optimizasyon problemi olmaktadır.</a:t>
            </a:r>
          </a:p>
          <a:p>
            <a:pPr marL="570237" lvl="1" indent="-285118" algn="l">
              <a:lnSpc>
                <a:spcPts val="3697"/>
              </a:lnSpc>
              <a:buFont typeface="Arial"/>
              <a:buChar char="•"/>
            </a:pPr>
            <a:r>
              <a:rPr lang="en-US" sz="2641">
                <a:solidFill>
                  <a:srgbClr val="000000"/>
                </a:solidFill>
                <a:latin typeface="HK Grotesk"/>
              </a:rPr>
              <a:t>Belli özellikleri baskın kimyasal bir maddeyi elde etmek için yüzlerce bileşenden kaçar gram karıştırılması gerektiği optimizasyon çözümlemesini gerekli kılmaktadır.</a:t>
            </a:r>
          </a:p>
          <a:p>
            <a:pPr marL="570237" lvl="1" indent="-285118" algn="l">
              <a:lnSpc>
                <a:spcPts val="3697"/>
              </a:lnSpc>
              <a:buFont typeface="Arial"/>
              <a:buChar char="•"/>
            </a:pPr>
            <a:r>
              <a:rPr lang="en-US" sz="2641">
                <a:solidFill>
                  <a:srgbClr val="000000"/>
                </a:solidFill>
                <a:latin typeface="HK Grotesk"/>
              </a:rPr>
              <a:t>10 farklı şehirden hangilerinin ziyaret edilmesi neticesinde en kısa mesafe ile en az yakıt tüketiminin sağlanacağı sorusu bir optimizasyon çözümünü işaret etmektedir.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326717" y="357269"/>
            <a:ext cx="10970618"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1.1. Optimizasyon Kavramı</a:t>
            </a:r>
          </a:p>
        </p:txBody>
      </p:sp>
      <p:sp>
        <p:nvSpPr>
          <p:cNvPr id="3" name="TextBox 3"/>
          <p:cNvSpPr txBox="1"/>
          <p:nvPr/>
        </p:nvSpPr>
        <p:spPr>
          <a:xfrm>
            <a:off x="1028700" y="1619456"/>
            <a:ext cx="16230600" cy="6990938"/>
          </a:xfrm>
          <a:prstGeom prst="rect">
            <a:avLst/>
          </a:prstGeom>
        </p:spPr>
        <p:txBody>
          <a:bodyPr lIns="0" tIns="0" rIns="0" bIns="0" rtlCol="0" anchor="t">
            <a:spAutoFit/>
          </a:bodyPr>
          <a:lstStyle/>
          <a:p>
            <a:pPr algn="l">
              <a:lnSpc>
                <a:spcPts val="3697"/>
              </a:lnSpc>
            </a:pPr>
            <a:r>
              <a:rPr lang="en-US" sz="2641">
                <a:solidFill>
                  <a:srgbClr val="000000"/>
                </a:solidFill>
                <a:latin typeface="HK Grotesk"/>
              </a:rPr>
              <a:t>Özellikle mühendislik tabanlı optimizasyon problemleri daha yüksek dereceli olabilmekte (yani değişkenler daha yüksek üstel sayılarda temsil edilmekte), aynı anda çok daha fazla değerin bulunmasını gerekli kılabilmekte ve daha karmaşık fonksiyonlara tekabül edebilmektedir.</a:t>
            </a:r>
          </a:p>
          <a:p>
            <a:pPr algn="l">
              <a:lnSpc>
                <a:spcPts val="3697"/>
              </a:lnSpc>
            </a:pPr>
            <a:endParaRPr lang="en-US" sz="2641">
              <a:solidFill>
                <a:srgbClr val="000000"/>
              </a:solidFill>
              <a:latin typeface="HK Grotesk"/>
            </a:endParaRPr>
          </a:p>
          <a:p>
            <a:pPr algn="l">
              <a:lnSpc>
                <a:spcPts val="3697"/>
              </a:lnSpc>
            </a:pPr>
            <a:r>
              <a:rPr lang="en-US" sz="2641">
                <a:solidFill>
                  <a:srgbClr val="000000"/>
                </a:solidFill>
                <a:latin typeface="HK Grotesk"/>
              </a:rPr>
              <a:t>Optimizasyon problemleri modellenirken şu hususlar da oldukça önemli olmaktadır:</a:t>
            </a:r>
          </a:p>
          <a:p>
            <a:pPr algn="l">
              <a:lnSpc>
                <a:spcPts val="3697"/>
              </a:lnSpc>
            </a:pPr>
            <a:endParaRPr lang="en-US" sz="2641">
              <a:solidFill>
                <a:srgbClr val="000000"/>
              </a:solidFill>
              <a:latin typeface="HK Grotesk"/>
            </a:endParaRPr>
          </a:p>
          <a:p>
            <a:pPr marL="570237" lvl="1" indent="-285118" algn="l">
              <a:lnSpc>
                <a:spcPts val="3697"/>
              </a:lnSpc>
              <a:buFont typeface="Arial"/>
              <a:buChar char="•"/>
            </a:pPr>
            <a:r>
              <a:rPr lang="en-US" sz="2641">
                <a:solidFill>
                  <a:srgbClr val="000000"/>
                </a:solidFill>
                <a:latin typeface="HK Grotesk"/>
              </a:rPr>
              <a:t>Değeri bulunması gerekli olan değişkenlerin sınır değerleri dikkate alınmalıdır. [Örneğin, DB probleminde yazılı (y) ve sözlü sınav (s) değişkenleri en az 0 (sıfır), en fazla 100 (yüz) olmalıdır.]</a:t>
            </a:r>
          </a:p>
          <a:p>
            <a:pPr marL="570237" lvl="1" indent="-285118" algn="l">
              <a:lnSpc>
                <a:spcPts val="3697"/>
              </a:lnSpc>
              <a:buFont typeface="Arial"/>
              <a:buChar char="•"/>
            </a:pPr>
            <a:r>
              <a:rPr lang="en-US" sz="2641">
                <a:solidFill>
                  <a:srgbClr val="000000"/>
                </a:solidFill>
                <a:latin typeface="HK Grotesk"/>
              </a:rPr>
              <a:t>Aynı anda birbirleriyle ilişkili birden fazla fonksiyonun dikkate alınması gerekebilmektedir. Örneğin bir şirkette K fonksiyonu ile karı yükselten değişkenler bulmaya çalışılırken, aynı anda Z fonksiyonu ile zararı en az tutmaya çalışan değişkenler bulunabilmekte; aynı anda iki fonksiyonda da yer alan personel sayısı şeklindeki bir değişken için her iki fonksiyonu da sağlayan en uygun (optimum) değer bulunabilmektedir.</a:t>
            </a:r>
          </a:p>
          <a:p>
            <a:pPr marL="570237" lvl="1" indent="-285118" algn="l">
              <a:lnSpc>
                <a:spcPts val="3697"/>
              </a:lnSpc>
              <a:buFont typeface="Arial"/>
              <a:buChar char="•"/>
            </a:pPr>
            <a:r>
              <a:rPr lang="en-US" sz="2641">
                <a:solidFill>
                  <a:srgbClr val="000000"/>
                </a:solidFill>
                <a:latin typeface="HK Grotesk"/>
              </a:rPr>
              <a:t>Bazı optimizasyon problemleri doğrudan bilinmeyen değerlerin bulunmasına odaklanırken (sürekli optimizasyon) bazıları bilinen çözümlerin hangi kombinasyonlarının daha iyi olacağını bulmak için (kombinasyonel optimizasyon) modellenmektedir.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326717" y="357269"/>
            <a:ext cx="10970618"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1.2. Zeki Optimizasyon Kavramı</a:t>
            </a:r>
          </a:p>
        </p:txBody>
      </p:sp>
      <p:sp>
        <p:nvSpPr>
          <p:cNvPr id="3" name="TextBox 3"/>
          <p:cNvSpPr txBox="1"/>
          <p:nvPr/>
        </p:nvSpPr>
        <p:spPr>
          <a:xfrm>
            <a:off x="1028700" y="1852818"/>
            <a:ext cx="16230600" cy="6524213"/>
          </a:xfrm>
          <a:prstGeom prst="rect">
            <a:avLst/>
          </a:prstGeom>
        </p:spPr>
        <p:txBody>
          <a:bodyPr lIns="0" tIns="0" rIns="0" bIns="0" rtlCol="0" anchor="t">
            <a:spAutoFit/>
          </a:bodyPr>
          <a:lstStyle/>
          <a:p>
            <a:pPr algn="l">
              <a:lnSpc>
                <a:spcPts val="3697"/>
              </a:lnSpc>
            </a:pPr>
            <a:r>
              <a:rPr lang="en-US" sz="2641">
                <a:solidFill>
                  <a:srgbClr val="000000"/>
                </a:solidFill>
                <a:latin typeface="HK Grotesk"/>
              </a:rPr>
              <a:t>Matematikte bilinen klasik optimizasyon yöntemleri, karmaşıklığı yüksek ve oldukça fazla değişken içeren problem modellerinde başarılı sonuç verememektedir. Bunun neticesinde temellerini doğadaki canlı sürülerinin iş birliği içerisindeki, şans faktörü içeren eylemlerinden alan yapay zekâ tabanlı optimizasyon algoritmaları geliştirilmiştir.</a:t>
            </a:r>
          </a:p>
          <a:p>
            <a:pPr algn="l">
              <a:lnSpc>
                <a:spcPts val="3697"/>
              </a:lnSpc>
            </a:pPr>
            <a:endParaRPr lang="en-US" sz="2641">
              <a:solidFill>
                <a:srgbClr val="000000"/>
              </a:solidFill>
              <a:latin typeface="HK Grotesk"/>
            </a:endParaRPr>
          </a:p>
          <a:p>
            <a:pPr algn="l">
              <a:lnSpc>
                <a:spcPts val="3697"/>
              </a:lnSpc>
            </a:pPr>
            <a:r>
              <a:rPr lang="en-US" sz="2641">
                <a:solidFill>
                  <a:srgbClr val="000000"/>
                </a:solidFill>
                <a:latin typeface="HK Grotesk"/>
              </a:rPr>
              <a:t>Zeki optimizasyon, makine öğrenmesi kapsamında olduğu gibi öğrenme süreci gerektirmemektedir. Daha çok döngüler yardımıyla en uygun değerlerin tespit edilmeye çalışılmasına dayanmaktadır. Bunu sağlamak için de algoritmalar tasarlanırken şu mekanizmalar işletilmektedir:</a:t>
            </a:r>
          </a:p>
          <a:p>
            <a:pPr algn="l">
              <a:lnSpc>
                <a:spcPts val="3697"/>
              </a:lnSpc>
            </a:pPr>
            <a:endParaRPr lang="en-US" sz="2641">
              <a:solidFill>
                <a:srgbClr val="000000"/>
              </a:solidFill>
              <a:latin typeface="HK Grotesk"/>
            </a:endParaRPr>
          </a:p>
          <a:p>
            <a:pPr marL="570237" lvl="1" indent="-285118" algn="l">
              <a:lnSpc>
                <a:spcPts val="3697"/>
              </a:lnSpc>
              <a:buFont typeface="Arial"/>
              <a:buChar char="•"/>
            </a:pPr>
            <a:r>
              <a:rPr lang="en-US" sz="2641">
                <a:solidFill>
                  <a:srgbClr val="000000"/>
                </a:solidFill>
                <a:latin typeface="HK Grotesk"/>
              </a:rPr>
              <a:t>Tıpkı etmen tabanlı modellemede olduğu gibi N sayıda etmenin tanımı yapılmaktadır. Bu noktada etmen tabanlı modellemeden farklı olarak bu çözüm unsurları sadece sayı ya da kombinasyon aramakla sorumludur. Her etmen algoritma başlangıcında rastgele değerlerle eşlenerek aramaya başlamaktadır. Bu süreç tıpkı çok sayıda kişinin aynı problemi çözmek için uğraşıp elde ettikleri sonuçlara göre birbirleriyle yardımlaşmaları gibidir.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3936</Words>
  <Application>Microsoft Office PowerPoint</Application>
  <PresentationFormat>Özel</PresentationFormat>
  <Paragraphs>258</Paragraphs>
  <Slides>42</Slides>
  <Notes>0</Notes>
  <HiddenSlides>0</HiddenSlides>
  <MMClips>1</MMClips>
  <ScaleCrop>false</ScaleCrop>
  <HeadingPairs>
    <vt:vector size="6" baseType="variant">
      <vt:variant>
        <vt:lpstr>Kullanılan Yazı Tipleri</vt:lpstr>
      </vt:variant>
      <vt:variant>
        <vt:i4>10</vt:i4>
      </vt:variant>
      <vt:variant>
        <vt:lpstr>Tema</vt:lpstr>
      </vt:variant>
      <vt:variant>
        <vt:i4>1</vt:i4>
      </vt:variant>
      <vt:variant>
        <vt:lpstr>Slayt Başlıkları</vt:lpstr>
      </vt:variant>
      <vt:variant>
        <vt:i4>42</vt:i4>
      </vt:variant>
    </vt:vector>
  </HeadingPairs>
  <TitlesOfParts>
    <vt:vector size="53" baseType="lpstr">
      <vt:lpstr>HK Grotesk</vt:lpstr>
      <vt:lpstr>Be Vietnam Ultra-Bold</vt:lpstr>
      <vt:lpstr>Arial</vt:lpstr>
      <vt:lpstr>Be Vietnam</vt:lpstr>
      <vt:lpstr>Archivo Black</vt:lpstr>
      <vt:lpstr>Merriweather</vt:lpstr>
      <vt:lpstr>HK Grotesk Semi-Bold</vt:lpstr>
      <vt:lpstr>Calibri</vt:lpstr>
      <vt:lpstr>HK Grotesk Semi-Bold Italics</vt:lpstr>
      <vt:lpstr>HK Grotesk Bold</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 Hafta Zeki Optimizasyon Kopyası</dc:title>
  <cp:lastModifiedBy>SEMA NUR EKMEKCİ</cp:lastModifiedBy>
  <cp:revision>14</cp:revision>
  <dcterms:created xsi:type="dcterms:W3CDTF">2006-08-16T00:00:00Z</dcterms:created>
  <dcterms:modified xsi:type="dcterms:W3CDTF">2024-06-03T23:29:34Z</dcterms:modified>
  <dc:identifier>DAGG-PTe0bQ</dc:identifier>
</cp:coreProperties>
</file>